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72" r:id="rId7"/>
    <p:sldId id="275" r:id="rId8"/>
    <p:sldId id="257" r:id="rId9"/>
    <p:sldId id="274" r:id="rId10"/>
    <p:sldId id="258" r:id="rId11"/>
    <p:sldId id="261" r:id="rId12"/>
    <p:sldId id="273"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AFD85A-14D8-6AD2-89EE-3F3E70E2FEBA}" v="32" dt="2025-09-01T12:09:16.3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Sargisson // Sherrier // Staff" userId="S::a.sargisson@sherrier.embracemat.org::269ac806-cd05-4a85-9014-b49bea9e2be7" providerId="AD" clId="Web-{6BAFD85A-14D8-6AD2-89EE-3F3E70E2FEBA}"/>
    <pc:docChg chg="addSld modSld">
      <pc:chgData name="A Sargisson // Sherrier // Staff" userId="S::a.sargisson@sherrier.embracemat.org::269ac806-cd05-4a85-9014-b49bea9e2be7" providerId="AD" clId="Web-{6BAFD85A-14D8-6AD2-89EE-3F3E70E2FEBA}" dt="2025-09-01T12:09:16.362" v="25" actId="14100"/>
      <pc:docMkLst>
        <pc:docMk/>
      </pc:docMkLst>
      <pc:sldChg chg="addSp modSp">
        <pc:chgData name="A Sargisson // Sherrier // Staff" userId="S::a.sargisson@sherrier.embracemat.org::269ac806-cd05-4a85-9014-b49bea9e2be7" providerId="AD" clId="Web-{6BAFD85A-14D8-6AD2-89EE-3F3E70E2FEBA}" dt="2025-09-01T12:09:16.362" v="25" actId="14100"/>
        <pc:sldMkLst>
          <pc:docMk/>
          <pc:sldMk cId="3639251911" sldId="272"/>
        </pc:sldMkLst>
        <pc:spChg chg="mod">
          <ac:chgData name="A Sargisson // Sherrier // Staff" userId="S::a.sargisson@sherrier.embracemat.org::269ac806-cd05-4a85-9014-b49bea9e2be7" providerId="AD" clId="Web-{6BAFD85A-14D8-6AD2-89EE-3F3E70E2FEBA}" dt="2025-09-01T11:59:56.098" v="20" actId="20577"/>
          <ac:spMkLst>
            <pc:docMk/>
            <pc:sldMk cId="3639251911" sldId="272"/>
            <ac:spMk id="2" creationId="{00000000-0000-0000-0000-000000000000}"/>
          </ac:spMkLst>
        </pc:spChg>
        <pc:spChg chg="mod">
          <ac:chgData name="A Sargisson // Sherrier // Staff" userId="S::a.sargisson@sherrier.embracemat.org::269ac806-cd05-4a85-9014-b49bea9e2be7" providerId="AD" clId="Web-{6BAFD85A-14D8-6AD2-89EE-3F3E70E2FEBA}" dt="2025-09-01T11:58:58.126" v="7" actId="20577"/>
          <ac:spMkLst>
            <pc:docMk/>
            <pc:sldMk cId="3639251911" sldId="272"/>
            <ac:spMk id="6" creationId="{8DC05F58-D053-5D04-D9F0-121E22FD57DE}"/>
          </ac:spMkLst>
        </pc:spChg>
        <pc:picChg chg="add mod">
          <ac:chgData name="A Sargisson // Sherrier // Staff" userId="S::a.sargisson@sherrier.embracemat.org::269ac806-cd05-4a85-9014-b49bea9e2be7" providerId="AD" clId="Web-{6BAFD85A-14D8-6AD2-89EE-3F3E70E2FEBA}" dt="2025-09-01T12:09:16.362" v="25" actId="14100"/>
          <ac:picMkLst>
            <pc:docMk/>
            <pc:sldMk cId="3639251911" sldId="272"/>
            <ac:picMk id="3" creationId="{9ADFAD99-DC1A-081F-F784-33D678A57E31}"/>
          </ac:picMkLst>
        </pc:picChg>
      </pc:sldChg>
      <pc:sldChg chg="delSp modSp new">
        <pc:chgData name="A Sargisson // Sherrier // Staff" userId="S::a.sargisson@sherrier.embracemat.org::269ac806-cd05-4a85-9014-b49bea9e2be7" providerId="AD" clId="Web-{6BAFD85A-14D8-6AD2-89EE-3F3E70E2FEBA}" dt="2025-09-01T11:59:28.097" v="19" actId="1076"/>
        <pc:sldMkLst>
          <pc:docMk/>
          <pc:sldMk cId="2876547914" sldId="275"/>
        </pc:sldMkLst>
        <pc:spChg chg="del">
          <ac:chgData name="A Sargisson // Sherrier // Staff" userId="S::a.sargisson@sherrier.embracemat.org::269ac806-cd05-4a85-9014-b49bea9e2be7" providerId="AD" clId="Web-{6BAFD85A-14D8-6AD2-89EE-3F3E70E2FEBA}" dt="2025-09-01T11:59:14.377" v="13"/>
          <ac:spMkLst>
            <pc:docMk/>
            <pc:sldMk cId="2876547914" sldId="275"/>
            <ac:spMk id="2" creationId="{4991FBAF-49EB-58C4-5FFB-E5A2A9117E30}"/>
          </ac:spMkLst>
        </pc:spChg>
        <pc:spChg chg="mod">
          <ac:chgData name="A Sargisson // Sherrier // Staff" userId="S::a.sargisson@sherrier.embracemat.org::269ac806-cd05-4a85-9014-b49bea9e2be7" providerId="AD" clId="Web-{6BAFD85A-14D8-6AD2-89EE-3F3E70E2FEBA}" dt="2025-09-01T11:59:28.097" v="19" actId="1076"/>
          <ac:spMkLst>
            <pc:docMk/>
            <pc:sldMk cId="2876547914" sldId="275"/>
            <ac:spMk id="3" creationId="{1888358F-1AF3-481F-A15C-6A0F67DEC0C5}"/>
          </ac:spMkLst>
        </pc:spChg>
      </pc:sldChg>
    </pc:docChg>
  </pc:docChgLst>
  <pc:docChgLst>
    <pc:chgData name="J Boakes // Sherrier // Staff" userId="S::j.boakes@sherrier.embracemat.org::d8c9ac2c-a4ca-4eed-8f01-1485b2e12684" providerId="AD" clId="Web-{619A088D-FE66-49B4-A2E2-95494BA901C0}"/>
    <pc:docChg chg="modSld">
      <pc:chgData name="J Boakes // Sherrier // Staff" userId="S::j.boakes@sherrier.embracemat.org::d8c9ac2c-a4ca-4eed-8f01-1485b2e12684" providerId="AD" clId="Web-{619A088D-FE66-49B4-A2E2-95494BA901C0}" dt="2025-08-28T07:07:12.761" v="26" actId="1076"/>
      <pc:docMkLst>
        <pc:docMk/>
      </pc:docMkLst>
      <pc:sldChg chg="addSp modSp">
        <pc:chgData name="J Boakes // Sherrier // Staff" userId="S::j.boakes@sherrier.embracemat.org::d8c9ac2c-a4ca-4eed-8f01-1485b2e12684" providerId="AD" clId="Web-{619A088D-FE66-49B4-A2E2-95494BA901C0}" dt="2025-08-28T07:07:12.761" v="26" actId="1076"/>
        <pc:sldMkLst>
          <pc:docMk/>
          <pc:sldMk cId="3459769842" sldId="256"/>
        </pc:sldMkLst>
        <pc:spChg chg="add mod">
          <ac:chgData name="J Boakes // Sherrier // Staff" userId="S::j.boakes@sherrier.embracemat.org::d8c9ac2c-a4ca-4eed-8f01-1485b2e12684" providerId="AD" clId="Web-{619A088D-FE66-49B4-A2E2-95494BA901C0}" dt="2025-08-28T07:06:25.571" v="5" actId="1076"/>
          <ac:spMkLst>
            <pc:docMk/>
            <pc:sldMk cId="3459769842" sldId="256"/>
            <ac:spMk id="3" creationId="{A7C48D56-2876-16BB-7102-090F33B67441}"/>
          </ac:spMkLst>
        </pc:spChg>
        <pc:spChg chg="add mod">
          <ac:chgData name="J Boakes // Sherrier // Staff" userId="S::j.boakes@sherrier.embracemat.org::d8c9ac2c-a4ca-4eed-8f01-1485b2e12684" providerId="AD" clId="Web-{619A088D-FE66-49B4-A2E2-95494BA901C0}" dt="2025-08-28T07:06:36.041" v="10" actId="1076"/>
          <ac:spMkLst>
            <pc:docMk/>
            <pc:sldMk cId="3459769842" sldId="256"/>
            <ac:spMk id="4" creationId="{B4CF6C77-0EE3-DB80-F933-C8ACC4647B65}"/>
          </ac:spMkLst>
        </pc:spChg>
        <pc:spChg chg="add mod">
          <ac:chgData name="J Boakes // Sherrier // Staff" userId="S::j.boakes@sherrier.embracemat.org::d8c9ac2c-a4ca-4eed-8f01-1485b2e12684" providerId="AD" clId="Web-{619A088D-FE66-49B4-A2E2-95494BA901C0}" dt="2025-08-28T07:07:01.026" v="18" actId="1076"/>
          <ac:spMkLst>
            <pc:docMk/>
            <pc:sldMk cId="3459769842" sldId="256"/>
            <ac:spMk id="6" creationId="{DEDE0E23-DB10-5CCE-E0AB-9DFCF43BCC7F}"/>
          </ac:spMkLst>
        </pc:spChg>
        <pc:spChg chg="add mod">
          <ac:chgData name="J Boakes // Sherrier // Staff" userId="S::j.boakes@sherrier.embracemat.org::d8c9ac2c-a4ca-4eed-8f01-1485b2e12684" providerId="AD" clId="Web-{619A088D-FE66-49B4-A2E2-95494BA901C0}" dt="2025-08-28T07:07:12.761" v="26" actId="1076"/>
          <ac:spMkLst>
            <pc:docMk/>
            <pc:sldMk cId="3459769842" sldId="256"/>
            <ac:spMk id="7" creationId="{2FE11623-939A-603F-3E52-763006906F26}"/>
          </ac:spMkLst>
        </pc:spChg>
      </pc:sldChg>
    </pc:docChg>
  </pc:docChgLst>
  <pc:docChgLst>
    <pc:chgData name="A Sargisson // Sherrier // Staff" userId="S::a.sargisson@sherrier.embracemat.org::269ac806-cd05-4a85-9014-b49bea9e2be7" providerId="AD" clId="Web-{6A4D8DEF-B511-986B-86F3-2CD7113F777C}"/>
    <pc:docChg chg="delSld modSld">
      <pc:chgData name="A Sargisson // Sherrier // Staff" userId="S::a.sargisson@sherrier.embracemat.org::269ac806-cd05-4a85-9014-b49bea9e2be7" providerId="AD" clId="Web-{6A4D8DEF-B511-986B-86F3-2CD7113F777C}" dt="2025-08-19T14:16:12.069" v="702" actId="20577"/>
      <pc:docMkLst>
        <pc:docMk/>
      </pc:docMkLst>
      <pc:sldChg chg="addSp delSp modSp">
        <pc:chgData name="A Sargisson // Sherrier // Staff" userId="S::a.sargisson@sherrier.embracemat.org::269ac806-cd05-4a85-9014-b49bea9e2be7" providerId="AD" clId="Web-{6A4D8DEF-B511-986B-86F3-2CD7113F777C}" dt="2025-08-19T14:01:08.796" v="318" actId="1076"/>
        <pc:sldMkLst>
          <pc:docMk/>
          <pc:sldMk cId="2099708160" sldId="257"/>
        </pc:sldMkLst>
        <pc:picChg chg="add mod">
          <ac:chgData name="A Sargisson // Sherrier // Staff" userId="S::a.sargisson@sherrier.embracemat.org::269ac806-cd05-4a85-9014-b49bea9e2be7" providerId="AD" clId="Web-{6A4D8DEF-B511-986B-86F3-2CD7113F777C}" dt="2025-08-19T14:01:08.796" v="318" actId="1076"/>
          <ac:picMkLst>
            <pc:docMk/>
            <pc:sldMk cId="2099708160" sldId="257"/>
            <ac:picMk id="3" creationId="{563AAF79-7C0E-433C-8BAB-CB88938CCF1F}"/>
          </ac:picMkLst>
        </pc:picChg>
      </pc:sldChg>
      <pc:sldChg chg="addSp modSp">
        <pc:chgData name="A Sargisson // Sherrier // Staff" userId="S::a.sargisson@sherrier.embracemat.org::269ac806-cd05-4a85-9014-b49bea9e2be7" providerId="AD" clId="Web-{6A4D8DEF-B511-986B-86F3-2CD7113F777C}" dt="2025-08-19T14:12:34.313" v="648" actId="20577"/>
        <pc:sldMkLst>
          <pc:docMk/>
          <pc:sldMk cId="1622864687" sldId="258"/>
        </pc:sldMkLst>
        <pc:spChg chg="add mod">
          <ac:chgData name="A Sargisson // Sherrier // Staff" userId="S::a.sargisson@sherrier.embracemat.org::269ac806-cd05-4a85-9014-b49bea9e2be7" providerId="AD" clId="Web-{6A4D8DEF-B511-986B-86F3-2CD7113F777C}" dt="2025-08-19T14:12:34.313" v="648" actId="20577"/>
          <ac:spMkLst>
            <pc:docMk/>
            <pc:sldMk cId="1622864687" sldId="258"/>
            <ac:spMk id="3" creationId="{FBC6F4AE-AAB1-9C35-2B55-1ED96BDC93BE}"/>
          </ac:spMkLst>
        </pc:spChg>
      </pc:sldChg>
      <pc:sldChg chg="modSp">
        <pc:chgData name="A Sargisson // Sherrier // Staff" userId="S::a.sargisson@sherrier.embracemat.org::269ac806-cd05-4a85-9014-b49bea9e2be7" providerId="AD" clId="Web-{6A4D8DEF-B511-986B-86F3-2CD7113F777C}" dt="2025-08-19T14:14:39.269" v="690" actId="20577"/>
        <pc:sldMkLst>
          <pc:docMk/>
          <pc:sldMk cId="255097600" sldId="261"/>
        </pc:sldMkLst>
        <pc:spChg chg="mod">
          <ac:chgData name="A Sargisson // Sherrier // Staff" userId="S::a.sargisson@sherrier.embracemat.org::269ac806-cd05-4a85-9014-b49bea9e2be7" providerId="AD" clId="Web-{6A4D8DEF-B511-986B-86F3-2CD7113F777C}" dt="2025-08-19T14:14:39.269" v="690" actId="20577"/>
          <ac:spMkLst>
            <pc:docMk/>
            <pc:sldMk cId="255097600" sldId="261"/>
            <ac:spMk id="3" creationId="{6009A80C-4972-D6A0-DF5F-F47FF5E64CE2}"/>
          </ac:spMkLst>
        </pc:spChg>
      </pc:sldChg>
      <pc:sldChg chg="del">
        <pc:chgData name="A Sargisson // Sherrier // Staff" userId="S::a.sargisson@sherrier.embracemat.org::269ac806-cd05-4a85-9014-b49bea9e2be7" providerId="AD" clId="Web-{6A4D8DEF-B511-986B-86F3-2CD7113F777C}" dt="2025-08-19T14:01:35.265" v="320"/>
        <pc:sldMkLst>
          <pc:docMk/>
          <pc:sldMk cId="2850241229" sldId="264"/>
        </pc:sldMkLst>
      </pc:sldChg>
      <pc:sldChg chg="del">
        <pc:chgData name="A Sargisson // Sherrier // Staff" userId="S::a.sargisson@sherrier.embracemat.org::269ac806-cd05-4a85-9014-b49bea9e2be7" providerId="AD" clId="Web-{6A4D8DEF-B511-986B-86F3-2CD7113F777C}" dt="2025-08-19T14:03:52.456" v="322"/>
        <pc:sldMkLst>
          <pc:docMk/>
          <pc:sldMk cId="1038470737" sldId="265"/>
        </pc:sldMkLst>
      </pc:sldChg>
      <pc:sldChg chg="del">
        <pc:chgData name="A Sargisson // Sherrier // Staff" userId="S::a.sargisson@sherrier.embracemat.org::269ac806-cd05-4a85-9014-b49bea9e2be7" providerId="AD" clId="Web-{6A4D8DEF-B511-986B-86F3-2CD7113F777C}" dt="2025-08-19T14:03:50.128" v="321"/>
        <pc:sldMkLst>
          <pc:docMk/>
          <pc:sldMk cId="1617674269" sldId="266"/>
        </pc:sldMkLst>
      </pc:sldChg>
      <pc:sldChg chg="del">
        <pc:chgData name="A Sargisson // Sherrier // Staff" userId="S::a.sargisson@sherrier.embracemat.org::269ac806-cd05-4a85-9014-b49bea9e2be7" providerId="AD" clId="Web-{6A4D8DEF-B511-986B-86F3-2CD7113F777C}" dt="2025-08-19T14:01:31.875" v="319"/>
        <pc:sldMkLst>
          <pc:docMk/>
          <pc:sldMk cId="64917241" sldId="271"/>
        </pc:sldMkLst>
      </pc:sldChg>
      <pc:sldChg chg="modSp">
        <pc:chgData name="A Sargisson // Sherrier // Staff" userId="S::a.sargisson@sherrier.embracemat.org::269ac806-cd05-4a85-9014-b49bea9e2be7" providerId="AD" clId="Web-{6A4D8DEF-B511-986B-86F3-2CD7113F777C}" dt="2025-08-19T13:59:55.638" v="314" actId="20577"/>
        <pc:sldMkLst>
          <pc:docMk/>
          <pc:sldMk cId="3639251911" sldId="272"/>
        </pc:sldMkLst>
        <pc:spChg chg="mod">
          <ac:chgData name="A Sargisson // Sherrier // Staff" userId="S::a.sargisson@sherrier.embracemat.org::269ac806-cd05-4a85-9014-b49bea9e2be7" providerId="AD" clId="Web-{6A4D8DEF-B511-986B-86F3-2CD7113F777C}" dt="2025-08-19T13:59:55.638" v="314" actId="20577"/>
          <ac:spMkLst>
            <pc:docMk/>
            <pc:sldMk cId="3639251911" sldId="272"/>
            <ac:spMk id="6" creationId="{8DC05F58-D053-5D04-D9F0-121E22FD57DE}"/>
          </ac:spMkLst>
        </pc:spChg>
      </pc:sldChg>
      <pc:sldChg chg="addSp delSp modSp">
        <pc:chgData name="A Sargisson // Sherrier // Staff" userId="S::a.sargisson@sherrier.embracemat.org::269ac806-cd05-4a85-9014-b49bea9e2be7" providerId="AD" clId="Web-{6A4D8DEF-B511-986B-86F3-2CD7113F777C}" dt="2025-08-19T14:16:12.069" v="702" actId="20577"/>
        <pc:sldMkLst>
          <pc:docMk/>
          <pc:sldMk cId="1743069073" sldId="273"/>
        </pc:sldMkLst>
        <pc:spChg chg="mod">
          <ac:chgData name="A Sargisson // Sherrier // Staff" userId="S::a.sargisson@sherrier.embracemat.org::269ac806-cd05-4a85-9014-b49bea9e2be7" providerId="AD" clId="Web-{6A4D8DEF-B511-986B-86F3-2CD7113F777C}" dt="2025-08-19T14:16:12.069" v="702" actId="20577"/>
          <ac:spMkLst>
            <pc:docMk/>
            <pc:sldMk cId="1743069073" sldId="273"/>
            <ac:spMk id="8" creationId="{640A5461-206E-E856-E32C-03FDFF1B81D0}"/>
          </ac:spMkLst>
        </pc:spChg>
      </pc:sldChg>
    </pc:docChg>
  </pc:docChgLst>
  <pc:docChgLst>
    <pc:chgData name="J Boakes // Sherrier // Staff" userId="S::j.boakes@sherrier.embracemat.org::d8c9ac2c-a4ca-4eed-8f01-1485b2e12684" providerId="AD" clId="Web-{53CCED3D-9717-47C9-9062-A1FB318C02D4}"/>
    <pc:docChg chg="modSld">
      <pc:chgData name="J Boakes // Sherrier // Staff" userId="S::j.boakes@sherrier.embracemat.org::d8c9ac2c-a4ca-4eed-8f01-1485b2e12684" providerId="AD" clId="Web-{53CCED3D-9717-47C9-9062-A1FB318C02D4}" dt="2025-08-28T07:01:46.623" v="13" actId="1076"/>
      <pc:docMkLst>
        <pc:docMk/>
      </pc:docMkLst>
      <pc:sldChg chg="addSp delSp modSp">
        <pc:chgData name="J Boakes // Sherrier // Staff" userId="S::j.boakes@sherrier.embracemat.org::d8c9ac2c-a4ca-4eed-8f01-1485b2e12684" providerId="AD" clId="Web-{53CCED3D-9717-47C9-9062-A1FB318C02D4}" dt="2025-08-28T07:01:46.623" v="13" actId="1076"/>
        <pc:sldMkLst>
          <pc:docMk/>
          <pc:sldMk cId="3459769842" sldId="256"/>
        </pc:sldMkLst>
        <pc:spChg chg="mod">
          <ac:chgData name="J Boakes // Sherrier // Staff" userId="S::j.boakes@sherrier.embracemat.org::d8c9ac2c-a4ca-4eed-8f01-1485b2e12684" providerId="AD" clId="Web-{53CCED3D-9717-47C9-9062-A1FB318C02D4}" dt="2025-08-28T07:01:24.153" v="10" actId="1076"/>
          <ac:spMkLst>
            <pc:docMk/>
            <pc:sldMk cId="3459769842" sldId="256"/>
            <ac:spMk id="2" creationId="{00000000-0000-0000-0000-000000000000}"/>
          </ac:spMkLst>
        </pc:spChg>
        <pc:picChg chg="add mod">
          <ac:chgData name="J Boakes // Sherrier // Staff" userId="S::j.boakes@sherrier.embracemat.org::d8c9ac2c-a4ca-4eed-8f01-1485b2e12684" providerId="AD" clId="Web-{53CCED3D-9717-47C9-9062-A1FB318C02D4}" dt="2025-08-28T07:01:46.623" v="13" actId="1076"/>
          <ac:picMkLst>
            <pc:docMk/>
            <pc:sldMk cId="3459769842" sldId="256"/>
            <ac:picMk id="5" creationId="{9CFA97EC-120F-2EB7-8023-9E1EFD25A07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3227607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217503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6310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1695779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2886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2029719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2336779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118493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119088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BC6F4F-A345-4C19-B721-5753ACA7E3BD}" type="datetimeFigureOut">
              <a:rPr lang="en-GB" smtClean="0"/>
              <a:t>01/09/2025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826693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BC6F4F-A345-4C19-B721-5753ACA7E3BD}" type="datetimeFigureOut">
              <a:rPr lang="en-GB" smtClean="0"/>
              <a:t>01/09/2025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338626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BC6F4F-A345-4C19-B721-5753ACA7E3BD}" type="datetimeFigureOut">
              <a:rPr lang="en-GB" smtClean="0"/>
              <a:t>01/09/2025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200724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0CBC6F4F-A345-4C19-B721-5753ACA7E3BD}" type="datetimeFigureOut">
              <a:rPr lang="en-GB" smtClean="0"/>
              <a:t>01/09/2025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176881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C6F4F-A345-4C19-B721-5753ACA7E3BD}" type="datetimeFigureOut">
              <a:rPr lang="en-GB" smtClean="0"/>
              <a:t>01/09/2025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307063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CBC6F4F-A345-4C19-B721-5753ACA7E3BD}" type="datetimeFigureOut">
              <a:rPr lang="en-GB" smtClean="0"/>
              <a:t>01/09/2025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209489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BC6F4F-A345-4C19-B721-5753ACA7E3BD}" type="datetimeFigureOut">
              <a:rPr lang="en-GB" smtClean="0"/>
              <a:t>01/09/2025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E0749A-B026-4F7E-8F91-89C9E56481EA}" type="slidenum">
              <a:rPr lang="en-GB" smtClean="0"/>
              <a:t>‹#›</a:t>
            </a:fld>
            <a:endParaRPr lang="en-GB"/>
          </a:p>
        </p:txBody>
      </p:sp>
    </p:spTree>
    <p:extLst>
      <p:ext uri="{BB962C8B-B14F-4D97-AF65-F5344CB8AC3E}">
        <p14:creationId xmlns:p14="http://schemas.microsoft.com/office/powerpoint/2010/main" val="1093007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BC6F4F-A345-4C19-B721-5753ACA7E3BD}" type="datetimeFigureOut">
              <a:rPr lang="en-GB" smtClean="0"/>
              <a:t>01/09/2025</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3E0749A-B026-4F7E-8F91-89C9E56481EA}" type="slidenum">
              <a:rPr lang="en-GB" smtClean="0"/>
              <a:t>‹#›</a:t>
            </a:fld>
            <a:endParaRPr lang="en-GB"/>
          </a:p>
        </p:txBody>
      </p:sp>
    </p:spTree>
    <p:extLst>
      <p:ext uri="{BB962C8B-B14F-4D97-AF65-F5344CB8AC3E}">
        <p14:creationId xmlns:p14="http://schemas.microsoft.com/office/powerpoint/2010/main" val="177681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l.Coupland@sherrier.embracema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5657" y="-193572"/>
            <a:ext cx="6042743" cy="1142246"/>
          </a:xfrm>
        </p:spPr>
        <p:txBody>
          <a:bodyPr/>
          <a:lstStyle/>
          <a:p>
            <a:r>
              <a:rPr lang="en-GB"/>
              <a:t>Welcome to Year 4</a:t>
            </a:r>
          </a:p>
        </p:txBody>
      </p:sp>
      <p:pic>
        <p:nvPicPr>
          <p:cNvPr id="5" name="Picture 4" descr="A group of people standing on grass boxes&#10;&#10;AI-generated content may be incorrect.">
            <a:extLst>
              <a:ext uri="{FF2B5EF4-FFF2-40B4-BE49-F238E27FC236}">
                <a16:creationId xmlns:a16="http://schemas.microsoft.com/office/drawing/2014/main" id="{9CFA97EC-120F-2EB7-8023-9E1EFD25A07B}"/>
              </a:ext>
            </a:extLst>
          </p:cNvPr>
          <p:cNvPicPr>
            <a:picLocks noChangeAspect="1"/>
          </p:cNvPicPr>
          <p:nvPr/>
        </p:nvPicPr>
        <p:blipFill>
          <a:blip r:embed="rId2"/>
          <a:stretch>
            <a:fillRect/>
          </a:stretch>
        </p:blipFill>
        <p:spPr>
          <a:xfrm>
            <a:off x="277738" y="993449"/>
            <a:ext cx="7263926" cy="5458626"/>
          </a:xfrm>
          <a:prstGeom prst="rect">
            <a:avLst/>
          </a:prstGeom>
        </p:spPr>
      </p:pic>
      <p:sp>
        <p:nvSpPr>
          <p:cNvPr id="3" name="TextBox 2">
            <a:extLst>
              <a:ext uri="{FF2B5EF4-FFF2-40B4-BE49-F238E27FC236}">
                <a16:creationId xmlns:a16="http://schemas.microsoft.com/office/drawing/2014/main" id="{A7C48D56-2876-16BB-7102-090F33B67441}"/>
              </a:ext>
            </a:extLst>
          </p:cNvPr>
          <p:cNvSpPr txBox="1"/>
          <p:nvPr/>
        </p:nvSpPr>
        <p:spPr>
          <a:xfrm>
            <a:off x="532058" y="5655949"/>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Mr</a:t>
            </a:r>
            <a:r>
              <a:rPr lang="en-US" dirty="0"/>
              <a:t> </a:t>
            </a:r>
            <a:r>
              <a:rPr lang="en-US" dirty="0" err="1"/>
              <a:t>Sargisson</a:t>
            </a:r>
            <a:r>
              <a:rPr lang="en-US" dirty="0"/>
              <a:t> </a:t>
            </a:r>
          </a:p>
        </p:txBody>
      </p:sp>
      <p:sp>
        <p:nvSpPr>
          <p:cNvPr id="4" name="TextBox 3">
            <a:extLst>
              <a:ext uri="{FF2B5EF4-FFF2-40B4-BE49-F238E27FC236}">
                <a16:creationId xmlns:a16="http://schemas.microsoft.com/office/drawing/2014/main" id="{B4CF6C77-0EE3-DB80-F933-C8ACC4647B65}"/>
              </a:ext>
            </a:extLst>
          </p:cNvPr>
          <p:cNvSpPr txBox="1"/>
          <p:nvPr/>
        </p:nvSpPr>
        <p:spPr>
          <a:xfrm>
            <a:off x="2284658" y="5046349"/>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Mrs</a:t>
            </a:r>
            <a:r>
              <a:rPr lang="en-US" dirty="0"/>
              <a:t> </a:t>
            </a:r>
            <a:r>
              <a:rPr lang="en-US" dirty="0" err="1"/>
              <a:t>Boakes</a:t>
            </a:r>
          </a:p>
        </p:txBody>
      </p:sp>
      <p:sp>
        <p:nvSpPr>
          <p:cNvPr id="6" name="TextBox 5">
            <a:extLst>
              <a:ext uri="{FF2B5EF4-FFF2-40B4-BE49-F238E27FC236}">
                <a16:creationId xmlns:a16="http://schemas.microsoft.com/office/drawing/2014/main" id="{DEDE0E23-DB10-5CCE-E0AB-9DFCF43BCC7F}"/>
              </a:ext>
            </a:extLst>
          </p:cNvPr>
          <p:cNvSpPr txBox="1"/>
          <p:nvPr/>
        </p:nvSpPr>
        <p:spPr>
          <a:xfrm>
            <a:off x="4048143" y="4981034"/>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Mrs</a:t>
            </a:r>
            <a:r>
              <a:rPr lang="en-US" dirty="0"/>
              <a:t> Moore </a:t>
            </a:r>
          </a:p>
        </p:txBody>
      </p:sp>
      <p:sp>
        <p:nvSpPr>
          <p:cNvPr id="7" name="TextBox 6">
            <a:extLst>
              <a:ext uri="{FF2B5EF4-FFF2-40B4-BE49-F238E27FC236}">
                <a16:creationId xmlns:a16="http://schemas.microsoft.com/office/drawing/2014/main" id="{2FE11623-939A-603F-3E52-763006906F26}"/>
              </a:ext>
            </a:extLst>
          </p:cNvPr>
          <p:cNvSpPr txBox="1"/>
          <p:nvPr/>
        </p:nvSpPr>
        <p:spPr>
          <a:xfrm>
            <a:off x="5495943" y="5655948"/>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Mrs</a:t>
            </a:r>
            <a:r>
              <a:rPr lang="en-US" dirty="0"/>
              <a:t> Tucker  </a:t>
            </a:r>
          </a:p>
        </p:txBody>
      </p:sp>
    </p:spTree>
    <p:extLst>
      <p:ext uri="{BB962C8B-B14F-4D97-AF65-F5344CB8AC3E}">
        <p14:creationId xmlns:p14="http://schemas.microsoft.com/office/powerpoint/2010/main" val="3459769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AF0781-7949-4F6D-A431-323345054B52}"/>
              </a:ext>
            </a:extLst>
          </p:cNvPr>
          <p:cNvSpPr txBox="1"/>
          <p:nvPr/>
        </p:nvSpPr>
        <p:spPr>
          <a:xfrm>
            <a:off x="544504" y="1120676"/>
            <a:ext cx="7398584" cy="3539430"/>
          </a:xfrm>
          <a:prstGeom prst="rect">
            <a:avLst/>
          </a:prstGeom>
          <a:noFill/>
        </p:spPr>
        <p:txBody>
          <a:bodyPr wrap="square" lIns="91440" tIns="45720" rIns="91440" bIns="45720" anchor="t">
            <a:spAutoFit/>
          </a:bodyPr>
          <a:lstStyle/>
          <a:p>
            <a:r>
              <a:rPr lang="en-GB" sz="1400"/>
              <a:t>Please contact us on Class Dojo if you have a query about anything </a:t>
            </a:r>
          </a:p>
          <a:p>
            <a:r>
              <a:rPr lang="en-GB" sz="1400"/>
              <a:t>Classroom –based staff are with the children during school hours so will be unable to reply between 8.40 and 3.30pm</a:t>
            </a:r>
          </a:p>
          <a:p>
            <a:endParaRPr lang="en-GB" sz="1400"/>
          </a:p>
          <a:p>
            <a:r>
              <a:rPr lang="en-GB" sz="1400"/>
              <a:t>We love seeing you face to face and will always be happy to talk to you about your child, however please be mindful of the fact that at the beginning of the school day Class Teachers and Support Staff need to be in the classrooms supporting children with their morning tasks. At the end of the day School staff will be focussing on dismissing children safely and therefore may not be able to speak to you. </a:t>
            </a:r>
          </a:p>
          <a:p>
            <a:endParaRPr lang="en-GB" sz="1400"/>
          </a:p>
          <a:p>
            <a:r>
              <a:rPr lang="en-GB" sz="1400"/>
              <a:t>If your contact is of a more urgent nature during the day please contact the school office and Mrs Lynda Coupland will help you -01455 552791</a:t>
            </a:r>
          </a:p>
          <a:p>
            <a:r>
              <a:rPr lang="en-GB" sz="1400">
                <a:hlinkClick r:id="rId2"/>
              </a:rPr>
              <a:t>l.Coupland@sherrier.embracemat.org</a:t>
            </a:r>
            <a:endParaRPr lang="en-GB" sz="1400"/>
          </a:p>
          <a:p>
            <a:endParaRPr lang="en-GB" sz="1400"/>
          </a:p>
          <a:p>
            <a:r>
              <a:rPr lang="en-GB" sz="1400"/>
              <a:t>If you would like pastoral support for your child please see Mrs Karen Lill outside on the playground or contact the office for her to get in contact with you</a:t>
            </a:r>
          </a:p>
        </p:txBody>
      </p:sp>
      <p:sp>
        <p:nvSpPr>
          <p:cNvPr id="2" name="Title 1">
            <a:extLst>
              <a:ext uri="{FF2B5EF4-FFF2-40B4-BE49-F238E27FC236}">
                <a16:creationId xmlns:a16="http://schemas.microsoft.com/office/drawing/2014/main" id="{6542B35B-3657-43F0-B432-2A893DD0C53E}"/>
              </a:ext>
            </a:extLst>
          </p:cNvPr>
          <p:cNvSpPr>
            <a:spLocks noGrp="1"/>
          </p:cNvSpPr>
          <p:nvPr>
            <p:ph type="ctrTitle"/>
          </p:nvPr>
        </p:nvSpPr>
        <p:spPr>
          <a:xfrm>
            <a:off x="755576" y="-243408"/>
            <a:ext cx="7772400" cy="1470025"/>
          </a:xfrm>
        </p:spPr>
        <p:txBody>
          <a:bodyPr/>
          <a:lstStyle/>
          <a:p>
            <a:pPr algn="l"/>
            <a:r>
              <a:rPr lang="en-GB" sz="4400"/>
              <a:t>Getting in touch with us..</a:t>
            </a:r>
          </a:p>
        </p:txBody>
      </p:sp>
    </p:spTree>
    <p:extLst>
      <p:ext uri="{BB962C8B-B14F-4D97-AF65-F5344CB8AC3E}">
        <p14:creationId xmlns:p14="http://schemas.microsoft.com/office/powerpoint/2010/main" val="345428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2636"/>
            <a:ext cx="8216264" cy="517924"/>
          </a:xfrm>
        </p:spPr>
        <p:txBody>
          <a:bodyPr/>
          <a:lstStyle/>
          <a:p>
            <a:pPr algn="ctr"/>
            <a:r>
              <a:rPr lang="en-GB" sz="3600"/>
              <a:t>School Values/Learning behaviours</a:t>
            </a:r>
          </a:p>
        </p:txBody>
      </p:sp>
      <p:sp>
        <p:nvSpPr>
          <p:cNvPr id="6" name="Subtitle 5">
            <a:extLst>
              <a:ext uri="{FF2B5EF4-FFF2-40B4-BE49-F238E27FC236}">
                <a16:creationId xmlns:a16="http://schemas.microsoft.com/office/drawing/2014/main" id="{4A86D9B6-B20C-F849-0FA8-C2A8F3011468}"/>
              </a:ext>
            </a:extLst>
          </p:cNvPr>
          <p:cNvSpPr>
            <a:spLocks noGrp="1"/>
          </p:cNvSpPr>
          <p:nvPr>
            <p:ph type="subTitle" idx="1"/>
          </p:nvPr>
        </p:nvSpPr>
        <p:spPr>
          <a:xfrm>
            <a:off x="632262" y="756500"/>
            <a:ext cx="6375076" cy="1303948"/>
          </a:xfrm>
        </p:spPr>
        <p:txBody>
          <a:bodyPr>
            <a:normAutofit fontScale="25000" lnSpcReduction="20000"/>
          </a:bodyPr>
          <a:lstStyle/>
          <a:p>
            <a:pPr algn="l"/>
            <a:r>
              <a:rPr lang="en-US" sz="8000" b="1"/>
              <a:t>Each of our year groups are ambassadors for our chosen Christian values</a:t>
            </a:r>
            <a:r>
              <a:rPr lang="en-US" sz="4000" b="1"/>
              <a:t> </a:t>
            </a:r>
            <a:br>
              <a:rPr lang="en-US" sz="4000"/>
            </a:br>
            <a:endParaRPr lang="en-US" sz="4000"/>
          </a:p>
          <a:p>
            <a:pPr algn="l"/>
            <a:r>
              <a:rPr lang="en-US" sz="4800" b="1" i="1"/>
              <a:t>Friendship – EYFS</a:t>
            </a:r>
            <a:br>
              <a:rPr lang="en-US" sz="4800" b="1" i="1"/>
            </a:br>
            <a:r>
              <a:rPr lang="en-US" sz="4800" b="1" i="1"/>
              <a:t>Generosity –Y1</a:t>
            </a:r>
            <a:br>
              <a:rPr lang="en-US" sz="4800" b="1" i="1"/>
            </a:br>
            <a:r>
              <a:rPr lang="en-US" sz="4800" b="1" i="1"/>
              <a:t>Courage Y2</a:t>
            </a:r>
            <a:br>
              <a:rPr lang="en-US" sz="4800" b="1" i="1"/>
            </a:br>
            <a:r>
              <a:rPr lang="en-US" sz="4800" b="1" i="1"/>
              <a:t>Thankfulness –Y3</a:t>
            </a:r>
            <a:br>
              <a:rPr lang="en-US" sz="4800" b="1" i="1"/>
            </a:br>
            <a:r>
              <a:rPr lang="en-US" sz="4800" b="1" i="1"/>
              <a:t>Trust – Y4</a:t>
            </a:r>
            <a:br>
              <a:rPr lang="en-US" sz="4800" b="1" i="1"/>
            </a:br>
            <a:r>
              <a:rPr lang="en-US" sz="4800" b="1" i="1"/>
              <a:t>Forgiveness -Y5</a:t>
            </a:r>
            <a:br>
              <a:rPr lang="en-US" sz="4800" b="1" i="1"/>
            </a:br>
            <a:r>
              <a:rPr lang="en-US" sz="4800" b="1" i="1"/>
              <a:t>Justice –Y6</a:t>
            </a:r>
          </a:p>
          <a:p>
            <a:pPr algn="l"/>
            <a:br>
              <a:rPr lang="en-US"/>
            </a:br>
            <a:endParaRPr lang="en-US"/>
          </a:p>
          <a:p>
            <a:pPr algn="l"/>
            <a:endParaRPr lang="en-US"/>
          </a:p>
          <a:p>
            <a:pPr algn="l"/>
            <a:endParaRPr lang="en-US"/>
          </a:p>
          <a:p>
            <a:pPr algn="l"/>
            <a:endParaRPr lang="en-US"/>
          </a:p>
          <a:p>
            <a:pPr marL="285750" indent="-285750" algn="l">
              <a:buFont typeface="Arial" panose="020B0604020202020204" pitchFamily="34" charset="0"/>
              <a:buChar char="•"/>
            </a:pPr>
            <a:endParaRPr lang="en-US"/>
          </a:p>
          <a:p>
            <a:pPr algn="l"/>
            <a:endParaRPr lang="en-US"/>
          </a:p>
          <a:p>
            <a:pPr algn="l"/>
            <a:endParaRPr lang="en-US"/>
          </a:p>
          <a:p>
            <a:pPr algn="l"/>
            <a:endParaRPr lang="en-US"/>
          </a:p>
          <a:p>
            <a:pPr algn="l"/>
            <a:endParaRPr lang="en-US"/>
          </a:p>
          <a:p>
            <a:pPr algn="l"/>
            <a:endParaRPr lang="en-US"/>
          </a:p>
          <a:p>
            <a:pPr algn="l"/>
            <a:endParaRPr lang="en-US"/>
          </a:p>
          <a:p>
            <a:pPr algn="l"/>
            <a:endParaRPr lang="en-US"/>
          </a:p>
        </p:txBody>
      </p:sp>
      <p:pic>
        <p:nvPicPr>
          <p:cNvPr id="1028" name="Picture 4" descr="Keys-Poster-YCDI ‣ You Can Do It! Education">
            <a:extLst>
              <a:ext uri="{FF2B5EF4-FFF2-40B4-BE49-F238E27FC236}">
                <a16:creationId xmlns:a16="http://schemas.microsoft.com/office/drawing/2014/main" id="{F368AF35-A6B1-499C-8DF1-8CAEBAC446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20" t="5026" r="8296" b="7218"/>
          <a:stretch/>
        </p:blipFill>
        <p:spPr bwMode="auto">
          <a:xfrm>
            <a:off x="6006257" y="3592185"/>
            <a:ext cx="2749296" cy="2767584"/>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5">
            <a:extLst>
              <a:ext uri="{FF2B5EF4-FFF2-40B4-BE49-F238E27FC236}">
                <a16:creationId xmlns:a16="http://schemas.microsoft.com/office/drawing/2014/main" id="{74CBF645-EB32-46AF-AF6D-123B437C6D41}"/>
              </a:ext>
            </a:extLst>
          </p:cNvPr>
          <p:cNvSpPr txBox="1">
            <a:spLocks/>
          </p:cNvSpPr>
          <p:nvPr/>
        </p:nvSpPr>
        <p:spPr>
          <a:xfrm>
            <a:off x="2823297" y="2198345"/>
            <a:ext cx="2549624" cy="3773424"/>
          </a:xfrm>
          <a:prstGeom prst="rect">
            <a:avLst/>
          </a:prstGeom>
        </p:spPr>
        <p:txBody>
          <a:bodyPr vert="horz" lIns="91440" tIns="45720" rIns="91440" bIns="45720" rtlCol="0" anchor="t">
            <a:normAutofit fontScale="25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5600" b="1"/>
              <a:t>We teach skills that are needed to learn well -Keys To Success</a:t>
            </a:r>
          </a:p>
          <a:p>
            <a:pPr algn="ctr"/>
            <a:r>
              <a:rPr lang="en-US" sz="4000" b="1" u="sng"/>
              <a:t>Whole School </a:t>
            </a:r>
          </a:p>
          <a:p>
            <a:pPr algn="l"/>
            <a:r>
              <a:rPr lang="en-US" sz="4000" b="1" i="1">
                <a:solidFill>
                  <a:srgbClr val="FF0000"/>
                </a:solidFill>
              </a:rPr>
              <a:t>Resilience </a:t>
            </a:r>
          </a:p>
          <a:p>
            <a:pPr algn="l"/>
            <a:r>
              <a:rPr lang="en-US" sz="4000" b="1" i="1">
                <a:solidFill>
                  <a:srgbClr val="7030A0"/>
                </a:solidFill>
              </a:rPr>
              <a:t>Persistence</a:t>
            </a:r>
            <a:r>
              <a:rPr lang="en-US" sz="4000" b="1" i="1"/>
              <a:t> </a:t>
            </a:r>
          </a:p>
          <a:p>
            <a:pPr algn="l"/>
            <a:r>
              <a:rPr lang="en-US" sz="4000" b="1" i="1" err="1">
                <a:solidFill>
                  <a:schemeClr val="accent3">
                    <a:lumMod val="60000"/>
                    <a:lumOff val="40000"/>
                  </a:schemeClr>
                </a:solidFill>
              </a:rPr>
              <a:t>Organisation</a:t>
            </a:r>
            <a:r>
              <a:rPr lang="en-US" sz="4000" b="1" i="1">
                <a:solidFill>
                  <a:schemeClr val="accent3">
                    <a:lumMod val="60000"/>
                    <a:lumOff val="40000"/>
                  </a:schemeClr>
                </a:solidFill>
              </a:rPr>
              <a:t> </a:t>
            </a:r>
          </a:p>
          <a:p>
            <a:pPr algn="l"/>
            <a:r>
              <a:rPr lang="en-US" sz="4000" b="1" i="1">
                <a:solidFill>
                  <a:srgbClr val="00B050"/>
                </a:solidFill>
              </a:rPr>
              <a:t>Getting Along </a:t>
            </a:r>
          </a:p>
          <a:p>
            <a:pPr algn="l"/>
            <a:r>
              <a:rPr lang="en-US" sz="4000" b="1" i="1">
                <a:solidFill>
                  <a:srgbClr val="FFC000"/>
                </a:solidFill>
              </a:rPr>
              <a:t>Confidence</a:t>
            </a:r>
            <a:r>
              <a:rPr lang="en-US" sz="4000" b="1" i="1"/>
              <a:t>  </a:t>
            </a:r>
          </a:p>
          <a:p>
            <a:pPr algn="l"/>
            <a:r>
              <a:rPr lang="en-US" sz="4000" b="1" i="1"/>
              <a:t>PLUS WE HAVE R2R CHARACTER MUSCLES:</a:t>
            </a:r>
            <a:endParaRPr lang="en-US"/>
          </a:p>
          <a:p>
            <a:pPr algn="l"/>
            <a:r>
              <a:rPr lang="en-US" sz="4000" b="1" i="1"/>
              <a:t>EYFS- Independence </a:t>
            </a:r>
          </a:p>
          <a:p>
            <a:pPr algn="l"/>
            <a:r>
              <a:rPr lang="en-US" sz="4000" b="1" i="1"/>
              <a:t>Y1 – Concentration</a:t>
            </a:r>
          </a:p>
          <a:p>
            <a:pPr algn="l"/>
            <a:r>
              <a:rPr lang="en-US" sz="4000" b="1" i="1"/>
              <a:t>Y2- Making connections and asking Questions</a:t>
            </a:r>
          </a:p>
          <a:p>
            <a:pPr algn="l"/>
            <a:r>
              <a:rPr lang="en-US" sz="4000" b="1" i="1"/>
              <a:t>Y3- Curiosity </a:t>
            </a:r>
          </a:p>
          <a:p>
            <a:pPr algn="l"/>
            <a:r>
              <a:rPr lang="en-US" sz="4000" b="1" i="1"/>
              <a:t>Y4-Managing Impulsivity</a:t>
            </a:r>
          </a:p>
          <a:p>
            <a:pPr algn="l"/>
            <a:r>
              <a:rPr lang="en-US" sz="4000" b="1" i="1"/>
              <a:t>Y5-Self-esteem</a:t>
            </a:r>
          </a:p>
          <a:p>
            <a:pPr algn="l"/>
            <a:r>
              <a:rPr lang="en-US" sz="4000" b="1" i="1"/>
              <a:t>Y6-Self-efficacy</a:t>
            </a:r>
          </a:p>
          <a:p>
            <a:pPr algn="l"/>
            <a:endParaRPr lang="en-US" sz="4000"/>
          </a:p>
          <a:p>
            <a:pPr algn="l"/>
            <a:br>
              <a:rPr lang="en-US"/>
            </a:br>
            <a:endParaRPr lang="en-US"/>
          </a:p>
          <a:p>
            <a:pPr algn="l"/>
            <a:endParaRPr lang="en-US"/>
          </a:p>
          <a:p>
            <a:pPr algn="l"/>
            <a:endParaRPr lang="en-US"/>
          </a:p>
          <a:p>
            <a:pPr algn="l"/>
            <a:endParaRPr lang="en-US"/>
          </a:p>
          <a:p>
            <a:pPr marL="285750" indent="-285750" algn="l">
              <a:buFont typeface="Arial" panose="020B0604020202020204" pitchFamily="34" charset="0"/>
              <a:buChar char="•"/>
            </a:pPr>
            <a:endParaRPr lang="en-US"/>
          </a:p>
          <a:p>
            <a:pPr algn="l"/>
            <a:endParaRPr lang="en-US"/>
          </a:p>
          <a:p>
            <a:pPr algn="l"/>
            <a:endParaRPr lang="en-US"/>
          </a:p>
          <a:p>
            <a:pPr algn="l"/>
            <a:endParaRPr lang="en-US"/>
          </a:p>
          <a:p>
            <a:pPr algn="l"/>
            <a:endParaRPr lang="en-US"/>
          </a:p>
          <a:p>
            <a:pPr algn="l"/>
            <a:endParaRPr lang="en-US"/>
          </a:p>
          <a:p>
            <a:pPr algn="l"/>
            <a:endParaRPr lang="en-US"/>
          </a:p>
          <a:p>
            <a:pPr algn="l"/>
            <a:endParaRPr lang="en-US"/>
          </a:p>
        </p:txBody>
      </p:sp>
    </p:spTree>
    <p:extLst>
      <p:ext uri="{BB962C8B-B14F-4D97-AF65-F5344CB8AC3E}">
        <p14:creationId xmlns:p14="http://schemas.microsoft.com/office/powerpoint/2010/main" val="55963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0"/>
            <a:ext cx="7772400" cy="695294"/>
          </a:xfrm>
        </p:spPr>
        <p:txBody>
          <a:bodyPr/>
          <a:lstStyle/>
          <a:p>
            <a:pPr algn="l"/>
            <a:r>
              <a:rPr lang="en-GB" sz="2800" dirty="0"/>
              <a:t>Year Group Organisation</a:t>
            </a:r>
          </a:p>
        </p:txBody>
      </p:sp>
      <p:sp>
        <p:nvSpPr>
          <p:cNvPr id="6" name="TextBox 5">
            <a:extLst>
              <a:ext uri="{FF2B5EF4-FFF2-40B4-BE49-F238E27FC236}">
                <a16:creationId xmlns:a16="http://schemas.microsoft.com/office/drawing/2014/main" id="{8DC05F58-D053-5D04-D9F0-121E22FD57DE}"/>
              </a:ext>
            </a:extLst>
          </p:cNvPr>
          <p:cNvSpPr txBox="1"/>
          <p:nvPr/>
        </p:nvSpPr>
        <p:spPr>
          <a:xfrm>
            <a:off x="181318" y="691377"/>
            <a:ext cx="8099481" cy="2031325"/>
          </a:xfrm>
          <a:prstGeom prst="rect">
            <a:avLst/>
          </a:prstGeom>
          <a:noFill/>
        </p:spPr>
        <p:txBody>
          <a:bodyPr wrap="square" lIns="91440" tIns="45720" rIns="91440" bIns="45720" rtlCol="0" anchor="t">
            <a:spAutoFit/>
          </a:bodyPr>
          <a:lstStyle/>
          <a:p>
            <a:endParaRPr lang="en-US" dirty="0"/>
          </a:p>
          <a:p>
            <a:pPr marL="285750" indent="-285750">
              <a:buFont typeface="Calibri"/>
              <a:buChar char="-"/>
            </a:pPr>
            <a:r>
              <a:rPr lang="en-US" dirty="0"/>
              <a:t>On Monday afternoons, children will be split into 3 groups. One group will have Forest School, one group will be swimming and one group will have a computing lesson. You will be informed of which group your child will be in and what they will need. </a:t>
            </a:r>
          </a:p>
          <a:p>
            <a:pPr marL="285750" indent="-285750">
              <a:buFont typeface="Calibri" panose="020B0604020202020204" pitchFamily="34" charset="0"/>
              <a:buChar char="-"/>
            </a:pPr>
            <a:endParaRPr lang="en-US" dirty="0"/>
          </a:p>
          <a:p>
            <a:pPr marL="285750" indent="-285750">
              <a:buFont typeface="Calibri" panose="020B0604020202020204" pitchFamily="34" charset="0"/>
              <a:buChar char="-"/>
            </a:pPr>
            <a:endParaRPr lang="en-GB"/>
          </a:p>
        </p:txBody>
      </p:sp>
      <p:pic>
        <p:nvPicPr>
          <p:cNvPr id="3" name="Picture 2" descr="A table with names on it&#10;&#10;AI-generated content may be incorrect.">
            <a:extLst>
              <a:ext uri="{FF2B5EF4-FFF2-40B4-BE49-F238E27FC236}">
                <a16:creationId xmlns:a16="http://schemas.microsoft.com/office/drawing/2014/main" id="{9ADFAD99-DC1A-081F-F784-33D678A57E31}"/>
              </a:ext>
            </a:extLst>
          </p:cNvPr>
          <p:cNvPicPr>
            <a:picLocks noChangeAspect="1"/>
          </p:cNvPicPr>
          <p:nvPr/>
        </p:nvPicPr>
        <p:blipFill>
          <a:blip r:embed="rId2"/>
          <a:stretch>
            <a:fillRect/>
          </a:stretch>
        </p:blipFill>
        <p:spPr>
          <a:xfrm>
            <a:off x="1374852" y="2107348"/>
            <a:ext cx="6472354" cy="4371744"/>
          </a:xfrm>
          <a:prstGeom prst="rect">
            <a:avLst/>
          </a:prstGeom>
        </p:spPr>
      </p:pic>
    </p:spTree>
    <p:extLst>
      <p:ext uri="{BB962C8B-B14F-4D97-AF65-F5344CB8AC3E}">
        <p14:creationId xmlns:p14="http://schemas.microsoft.com/office/powerpoint/2010/main" val="3639251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88358F-1AF3-481F-A15C-6A0F67DEC0C5}"/>
              </a:ext>
            </a:extLst>
          </p:cNvPr>
          <p:cNvSpPr>
            <a:spLocks noGrp="1"/>
          </p:cNvSpPr>
          <p:nvPr>
            <p:ph idx="1"/>
          </p:nvPr>
        </p:nvSpPr>
        <p:spPr>
          <a:xfrm>
            <a:off x="-3718" y="766688"/>
            <a:ext cx="9113216" cy="4572148"/>
          </a:xfrm>
        </p:spPr>
        <p:txBody>
          <a:bodyPr vert="horz" lIns="91440" tIns="45720" rIns="91440" bIns="45720" rtlCol="0" anchor="t">
            <a:noAutofit/>
          </a:bodyPr>
          <a:lstStyle/>
          <a:p>
            <a:pPr marL="285750" indent="-285750">
              <a:spcBef>
                <a:spcPts val="0"/>
              </a:spcBef>
              <a:buFont typeface="Calibri,Sans-Serif" charset="2"/>
              <a:buChar char="-"/>
            </a:pPr>
            <a:r>
              <a:rPr lang="en-US" sz="3200" dirty="0">
                <a:solidFill>
                  <a:srgbClr val="000000"/>
                </a:solidFill>
              </a:rPr>
              <a:t>Our PE will be on Thursday. Children need to wear white top and grey or black shorts or trousers.</a:t>
            </a:r>
            <a:endParaRPr lang="en-US" sz="3200" dirty="0"/>
          </a:p>
          <a:p>
            <a:pPr marL="285750" indent="-285750">
              <a:spcBef>
                <a:spcPts val="0"/>
              </a:spcBef>
              <a:buFont typeface="Calibri,Sans-Serif" charset="2"/>
              <a:buChar char="-"/>
            </a:pPr>
            <a:endParaRPr lang="en-US" sz="3200" dirty="0">
              <a:solidFill>
                <a:srgbClr val="000000"/>
              </a:solidFill>
            </a:endParaRPr>
          </a:p>
          <a:p>
            <a:pPr marL="285750" indent="-285750">
              <a:spcBef>
                <a:spcPts val="0"/>
              </a:spcBef>
              <a:buFont typeface="Calibri,Sans-Serif" charset="2"/>
              <a:buChar char="-"/>
            </a:pPr>
            <a:endParaRPr lang="en-US" sz="3200" dirty="0"/>
          </a:p>
          <a:p>
            <a:pPr marL="285750" indent="-285750">
              <a:spcBef>
                <a:spcPts val="0"/>
              </a:spcBef>
              <a:buFont typeface="Calibri,Sans-Serif" charset="2"/>
              <a:buChar char="-"/>
            </a:pPr>
            <a:r>
              <a:rPr lang="en-US" sz="3200" dirty="0">
                <a:solidFill>
                  <a:srgbClr val="000000"/>
                </a:solidFill>
              </a:rPr>
              <a:t>We are in the same classrooms as we were in Year 3, therefore drop off and collection will be from the same area (gates on KS2 playground, near Foundation stage). </a:t>
            </a:r>
            <a:endParaRPr lang="en-US" sz="3200" dirty="0"/>
          </a:p>
        </p:txBody>
      </p:sp>
    </p:spTree>
    <p:extLst>
      <p:ext uri="{BB962C8B-B14F-4D97-AF65-F5344CB8AC3E}">
        <p14:creationId xmlns:p14="http://schemas.microsoft.com/office/powerpoint/2010/main" val="287654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0"/>
            <a:ext cx="7772400" cy="695294"/>
          </a:xfrm>
        </p:spPr>
        <p:txBody>
          <a:bodyPr/>
          <a:lstStyle/>
          <a:p>
            <a:pPr algn="l"/>
            <a:r>
              <a:rPr lang="en-GB" sz="2000"/>
              <a:t>Curriculum Overview</a:t>
            </a:r>
          </a:p>
        </p:txBody>
      </p:sp>
      <p:pic>
        <p:nvPicPr>
          <p:cNvPr id="3" name="Picture 2" descr="A chart with text and images&#10;&#10;AI-generated content may be incorrect.">
            <a:extLst>
              <a:ext uri="{FF2B5EF4-FFF2-40B4-BE49-F238E27FC236}">
                <a16:creationId xmlns:a16="http://schemas.microsoft.com/office/drawing/2014/main" id="{563AAF79-7C0E-433C-8BAB-CB88938CCF1F}"/>
              </a:ext>
            </a:extLst>
          </p:cNvPr>
          <p:cNvPicPr>
            <a:picLocks noChangeAspect="1"/>
          </p:cNvPicPr>
          <p:nvPr/>
        </p:nvPicPr>
        <p:blipFill>
          <a:blip r:embed="rId2"/>
          <a:stretch>
            <a:fillRect/>
          </a:stretch>
        </p:blipFill>
        <p:spPr>
          <a:xfrm>
            <a:off x="112611" y="898498"/>
            <a:ext cx="8930040" cy="5072267"/>
          </a:xfrm>
          <a:prstGeom prst="rect">
            <a:avLst/>
          </a:prstGeom>
        </p:spPr>
      </p:pic>
    </p:spTree>
    <p:extLst>
      <p:ext uri="{BB962C8B-B14F-4D97-AF65-F5344CB8AC3E}">
        <p14:creationId xmlns:p14="http://schemas.microsoft.com/office/powerpoint/2010/main" val="2099708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A42A5-0566-C959-CEB5-4C08BC96AC8E}"/>
              </a:ext>
            </a:extLst>
          </p:cNvPr>
          <p:cNvSpPr>
            <a:spLocks noGrp="1"/>
          </p:cNvSpPr>
          <p:nvPr>
            <p:ph type="title"/>
          </p:nvPr>
        </p:nvSpPr>
        <p:spPr/>
        <p:txBody>
          <a:bodyPr/>
          <a:lstStyle/>
          <a:p>
            <a:r>
              <a:rPr lang="en-US"/>
              <a:t>Reading</a:t>
            </a:r>
          </a:p>
        </p:txBody>
      </p:sp>
      <p:sp>
        <p:nvSpPr>
          <p:cNvPr id="3" name="Content Placeholder 2">
            <a:extLst>
              <a:ext uri="{FF2B5EF4-FFF2-40B4-BE49-F238E27FC236}">
                <a16:creationId xmlns:a16="http://schemas.microsoft.com/office/drawing/2014/main" id="{5ACF4146-15A1-6AC7-9D47-68E30E2E9C42}"/>
              </a:ext>
            </a:extLst>
          </p:cNvPr>
          <p:cNvSpPr>
            <a:spLocks noGrp="1"/>
          </p:cNvSpPr>
          <p:nvPr>
            <p:ph idx="1"/>
          </p:nvPr>
        </p:nvSpPr>
        <p:spPr>
          <a:xfrm>
            <a:off x="609599" y="1484855"/>
            <a:ext cx="7152846" cy="4556508"/>
          </a:xfrm>
        </p:spPr>
        <p:txBody>
          <a:bodyPr vert="horz" lIns="91440" tIns="45720" rIns="91440" bIns="45720" rtlCol="0" anchor="t">
            <a:normAutofit fontScale="92500" lnSpcReduction="10000"/>
          </a:bodyPr>
          <a:lstStyle/>
          <a:p>
            <a:r>
              <a:rPr lang="en-US">
                <a:ea typeface="+mn-lt"/>
                <a:cs typeface="+mn-lt"/>
              </a:rPr>
              <a:t>At Sherrier, the expectation is that all children will read at home </a:t>
            </a:r>
            <a:r>
              <a:rPr lang="en-US" b="1" u="sng">
                <a:ea typeface="+mn-lt"/>
                <a:cs typeface="+mn-lt"/>
              </a:rPr>
              <a:t>at least three times </a:t>
            </a:r>
            <a:r>
              <a:rPr lang="en-US">
                <a:ea typeface="+mn-lt"/>
                <a:cs typeface="+mn-lt"/>
              </a:rPr>
              <a:t>every week. On each occasion, the parent or child (if they are in Key Stage 2) must:</a:t>
            </a:r>
          </a:p>
          <a:p>
            <a:r>
              <a:rPr lang="en-US">
                <a:ea typeface="+mn-lt"/>
                <a:cs typeface="+mn-lt"/>
              </a:rPr>
              <a:t>•Record the date and name of the text</a:t>
            </a:r>
          </a:p>
          <a:p>
            <a:r>
              <a:rPr lang="en-US">
                <a:ea typeface="+mn-lt"/>
                <a:cs typeface="+mn-lt"/>
              </a:rPr>
              <a:t>•Note down how much text has been read</a:t>
            </a:r>
          </a:p>
          <a:p>
            <a:r>
              <a:rPr lang="en-US">
                <a:ea typeface="+mn-lt"/>
                <a:cs typeface="+mn-lt"/>
              </a:rPr>
              <a:t>•Comment on the reading taking place</a:t>
            </a:r>
          </a:p>
          <a:p>
            <a:r>
              <a:rPr lang="en-US">
                <a:ea typeface="+mn-lt"/>
                <a:cs typeface="+mn-lt"/>
              </a:rPr>
              <a:t>•Initial the comment </a:t>
            </a:r>
          </a:p>
          <a:p>
            <a:r>
              <a:rPr lang="en-US">
                <a:ea typeface="+mn-lt"/>
                <a:cs typeface="+mn-lt"/>
              </a:rPr>
              <a:t>•Log the running total of reading nights</a:t>
            </a:r>
          </a:p>
          <a:p>
            <a:r>
              <a:rPr lang="en-US">
                <a:ea typeface="+mn-lt"/>
                <a:cs typeface="+mn-lt"/>
              </a:rPr>
              <a:t>In school, there will be continuous monitoring of how often each child has read at home and awards (certificates and stickers) will be handed out to those children reaching set milestones. Children will also receive their ‘star’ on the whole class reading chart displayed within each classroom. Please can you ensure that your child has their reading book/ reading log with them in school on a daily basis. Thank you!</a:t>
            </a:r>
          </a:p>
          <a:p>
            <a:pPr marL="0" indent="0">
              <a:buNone/>
            </a:pPr>
            <a:endParaRPr lang="en-US"/>
          </a:p>
        </p:txBody>
      </p:sp>
    </p:spTree>
    <p:extLst>
      <p:ext uri="{BB962C8B-B14F-4D97-AF65-F5344CB8AC3E}">
        <p14:creationId xmlns:p14="http://schemas.microsoft.com/office/powerpoint/2010/main" val="700625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2632" y="-315416"/>
            <a:ext cx="7772400" cy="1470025"/>
          </a:xfrm>
        </p:spPr>
        <p:txBody>
          <a:bodyPr/>
          <a:lstStyle/>
          <a:p>
            <a:r>
              <a:rPr lang="en-GB"/>
              <a:t>Homework </a:t>
            </a:r>
          </a:p>
        </p:txBody>
      </p:sp>
      <p:sp>
        <p:nvSpPr>
          <p:cNvPr id="3" name="TextBox 2">
            <a:extLst>
              <a:ext uri="{FF2B5EF4-FFF2-40B4-BE49-F238E27FC236}">
                <a16:creationId xmlns:a16="http://schemas.microsoft.com/office/drawing/2014/main" id="{FBC6F4AE-AAB1-9C35-2B55-1ED96BDC93BE}"/>
              </a:ext>
            </a:extLst>
          </p:cNvPr>
          <p:cNvSpPr txBox="1"/>
          <p:nvPr/>
        </p:nvSpPr>
        <p:spPr>
          <a:xfrm>
            <a:off x="571500" y="1238249"/>
            <a:ext cx="8055428"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Homework will be sent home on a </a:t>
            </a:r>
            <a:r>
              <a:rPr lang="en-US" sz="2400" b="1" dirty="0"/>
              <a:t>Friday</a:t>
            </a:r>
            <a:r>
              <a:rPr lang="en-US" sz="2400" dirty="0"/>
              <a:t> and will be due back in on the following</a:t>
            </a:r>
            <a:r>
              <a:rPr lang="en-US" sz="2400" b="1" dirty="0"/>
              <a:t> Friday</a:t>
            </a:r>
            <a:r>
              <a:rPr lang="en-US" sz="2400" dirty="0"/>
              <a:t>. </a:t>
            </a:r>
          </a:p>
          <a:p>
            <a:r>
              <a:rPr lang="en-US" sz="2400" dirty="0"/>
              <a:t>What is set;</a:t>
            </a:r>
          </a:p>
          <a:p>
            <a:pPr marL="285750" indent="-285750">
              <a:buFont typeface="Calibri"/>
              <a:buChar char="-"/>
            </a:pPr>
            <a:r>
              <a:rPr lang="en-US" sz="2400" dirty="0"/>
              <a:t>Children are expected to read at least </a:t>
            </a:r>
            <a:r>
              <a:rPr lang="en-US" sz="2400" b="1" dirty="0"/>
              <a:t>3 times a week</a:t>
            </a:r>
            <a:r>
              <a:rPr lang="en-US" sz="2400" dirty="0"/>
              <a:t>. Adults or children should make a comment in the reading record. Comments could include the name of the text, how much of the text has been read, signature or initial. Additionally, a comment could be made about the reading taking place. </a:t>
            </a:r>
          </a:p>
          <a:p>
            <a:pPr marL="285750" indent="-285750">
              <a:buFont typeface="Calibri"/>
              <a:buChar char="-"/>
            </a:pPr>
            <a:r>
              <a:rPr lang="en-US" sz="2400" dirty="0"/>
              <a:t>In school, there will be a continuous monitoring of how often each child has read at home. </a:t>
            </a:r>
          </a:p>
          <a:p>
            <a:pPr marL="285750" indent="-285750">
              <a:buFont typeface="Calibri"/>
              <a:buChar char="-"/>
            </a:pPr>
            <a:r>
              <a:rPr lang="en-US" sz="2400" dirty="0"/>
              <a:t>Please ensure your child has their reading record with them in school on a </a:t>
            </a:r>
            <a:r>
              <a:rPr lang="en-US" sz="2400" b="1" dirty="0"/>
              <a:t>daily</a:t>
            </a:r>
            <a:r>
              <a:rPr lang="en-US" sz="2400" dirty="0"/>
              <a:t> basis. </a:t>
            </a:r>
          </a:p>
        </p:txBody>
      </p:sp>
    </p:spTree>
    <p:extLst>
      <p:ext uri="{BB962C8B-B14F-4D97-AF65-F5344CB8AC3E}">
        <p14:creationId xmlns:p14="http://schemas.microsoft.com/office/powerpoint/2010/main" val="1622864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43408"/>
            <a:ext cx="7772400" cy="1470025"/>
          </a:xfrm>
        </p:spPr>
        <p:txBody>
          <a:bodyPr/>
          <a:lstStyle/>
          <a:p>
            <a:pPr algn="l"/>
            <a:r>
              <a:rPr lang="en-GB"/>
              <a:t>Class Dojo</a:t>
            </a:r>
          </a:p>
        </p:txBody>
      </p:sp>
      <p:sp>
        <p:nvSpPr>
          <p:cNvPr id="7" name="Subtitle 5">
            <a:extLst>
              <a:ext uri="{FF2B5EF4-FFF2-40B4-BE49-F238E27FC236}">
                <a16:creationId xmlns:a16="http://schemas.microsoft.com/office/drawing/2014/main" id="{4A5B8470-F860-F7DC-DFAE-FD5824F3B91B}"/>
              </a:ext>
            </a:extLst>
          </p:cNvPr>
          <p:cNvSpPr txBox="1">
            <a:spLocks/>
          </p:cNvSpPr>
          <p:nvPr/>
        </p:nvSpPr>
        <p:spPr>
          <a:xfrm>
            <a:off x="924117" y="1664804"/>
            <a:ext cx="5826719"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endParaRPr lang="en-US"/>
          </a:p>
        </p:txBody>
      </p:sp>
      <p:sp>
        <p:nvSpPr>
          <p:cNvPr id="3" name="TextBox 2">
            <a:extLst>
              <a:ext uri="{FF2B5EF4-FFF2-40B4-BE49-F238E27FC236}">
                <a16:creationId xmlns:a16="http://schemas.microsoft.com/office/drawing/2014/main" id="{6009A80C-4972-D6A0-DF5F-F47FF5E64CE2}"/>
              </a:ext>
            </a:extLst>
          </p:cNvPr>
          <p:cNvSpPr txBox="1"/>
          <p:nvPr/>
        </p:nvSpPr>
        <p:spPr>
          <a:xfrm>
            <a:off x="729414" y="1366085"/>
            <a:ext cx="6216315"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Class Dojo has improved the way we communicate and update you on the activities your child is doing in school. It is also used for the following; dates for your diary, sending your child's school reports and dinner menu changes. We will also use it to update you on your child's achievements/</a:t>
            </a:r>
            <a:r>
              <a:rPr lang="en-US" dirty="0" err="1"/>
              <a:t>behaviour</a:t>
            </a:r>
            <a:r>
              <a:rPr lang="en-US" dirty="0"/>
              <a:t> where you will receive a notification on your Dojo App.  </a:t>
            </a:r>
            <a:endParaRPr lang="en-US" i="1" dirty="0"/>
          </a:p>
          <a:p>
            <a:endParaRPr lang="en-US"/>
          </a:p>
          <a:p>
            <a:r>
              <a:rPr lang="en-US" dirty="0"/>
              <a:t>Using the message feature: </a:t>
            </a:r>
          </a:p>
          <a:p>
            <a:r>
              <a:rPr lang="en-US" dirty="0"/>
              <a:t>Class Dojo messages will be received by teachers between the hours of 8.30am - 16:30pm. You </a:t>
            </a:r>
            <a:r>
              <a:rPr lang="en-US" b="1" dirty="0"/>
              <a:t>may</a:t>
            </a:r>
            <a:r>
              <a:rPr lang="en-US" dirty="0"/>
              <a:t> receive a response for these messages during these hours; however, please do not expect a response immediately as it's not always feasible to reply. If your message is urgent then please contact the school office. </a:t>
            </a:r>
          </a:p>
          <a:p>
            <a:endParaRPr lang="en-US"/>
          </a:p>
          <a:p>
            <a:endParaRPr lang="en-US"/>
          </a:p>
          <a:p>
            <a:endParaRPr lang="en-US"/>
          </a:p>
        </p:txBody>
      </p:sp>
      <p:pic>
        <p:nvPicPr>
          <p:cNvPr id="4" name="Picture 4" descr="Icon&#10;&#10;Description automatically generated">
            <a:extLst>
              <a:ext uri="{FF2B5EF4-FFF2-40B4-BE49-F238E27FC236}">
                <a16:creationId xmlns:a16="http://schemas.microsoft.com/office/drawing/2014/main" id="{236B5278-D556-0CAD-AC38-BB162298E725}"/>
              </a:ext>
            </a:extLst>
          </p:cNvPr>
          <p:cNvPicPr>
            <a:picLocks noChangeAspect="1"/>
          </p:cNvPicPr>
          <p:nvPr/>
        </p:nvPicPr>
        <p:blipFill>
          <a:blip r:embed="rId2"/>
          <a:stretch>
            <a:fillRect/>
          </a:stretch>
        </p:blipFill>
        <p:spPr>
          <a:xfrm>
            <a:off x="7078436" y="4474666"/>
            <a:ext cx="1932572" cy="1932572"/>
          </a:xfrm>
          <a:prstGeom prst="rect">
            <a:avLst/>
          </a:prstGeom>
        </p:spPr>
      </p:pic>
    </p:spTree>
    <p:extLst>
      <p:ext uri="{BB962C8B-B14F-4D97-AF65-F5344CB8AC3E}">
        <p14:creationId xmlns:p14="http://schemas.microsoft.com/office/powerpoint/2010/main" val="25509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C3822-C006-7859-1F8B-13358ACE224A}"/>
              </a:ext>
            </a:extLst>
          </p:cNvPr>
          <p:cNvSpPr>
            <a:spLocks noGrp="1"/>
          </p:cNvSpPr>
          <p:nvPr>
            <p:ph type="title"/>
          </p:nvPr>
        </p:nvSpPr>
        <p:spPr/>
        <p:txBody>
          <a:bodyPr/>
          <a:lstStyle/>
          <a:p>
            <a:r>
              <a:rPr lang="en-US"/>
              <a:t>Rewards and Sanctions </a:t>
            </a:r>
          </a:p>
        </p:txBody>
      </p:sp>
      <p:sp>
        <p:nvSpPr>
          <p:cNvPr id="8" name="TextBox 7">
            <a:extLst>
              <a:ext uri="{FF2B5EF4-FFF2-40B4-BE49-F238E27FC236}">
                <a16:creationId xmlns:a16="http://schemas.microsoft.com/office/drawing/2014/main" id="{640A5461-206E-E856-E32C-03FDFF1B81D0}"/>
              </a:ext>
            </a:extLst>
          </p:cNvPr>
          <p:cNvSpPr txBox="1"/>
          <p:nvPr/>
        </p:nvSpPr>
        <p:spPr>
          <a:xfrm>
            <a:off x="614111" y="1277194"/>
            <a:ext cx="8418275"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t>Please see our school's </a:t>
            </a:r>
            <a:r>
              <a:rPr lang="en-US" sz="3600" err="1"/>
              <a:t>behaviour</a:t>
            </a:r>
            <a:r>
              <a:rPr lang="en-US" sz="3600" dirty="0"/>
              <a:t> policy </a:t>
            </a:r>
            <a:r>
              <a:rPr lang="en-US" sz="3600"/>
              <a:t>for our rewards and sanctions. </a:t>
            </a:r>
            <a:br>
              <a:rPr lang="en-US" sz="3600" dirty="0"/>
            </a:br>
            <a:endParaRPr lang="en-US" sz="3600" dirty="0"/>
          </a:p>
          <a:p>
            <a:br>
              <a:rPr lang="en-US" sz="3600" dirty="0"/>
            </a:br>
            <a:endParaRPr lang="en-US" sz="3600" dirty="0"/>
          </a:p>
        </p:txBody>
      </p:sp>
    </p:spTree>
    <p:extLst>
      <p:ext uri="{BB962C8B-B14F-4D97-AF65-F5344CB8AC3E}">
        <p14:creationId xmlns:p14="http://schemas.microsoft.com/office/powerpoint/2010/main" val="17430690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18312CDC420B419685BE8EE407749D" ma:contentTypeVersion="16" ma:contentTypeDescription="Create a new document." ma:contentTypeScope="" ma:versionID="6f45bcd01eaba612cf119e2c586c1025">
  <xsd:schema xmlns:xsd="http://www.w3.org/2001/XMLSchema" xmlns:xs="http://www.w3.org/2001/XMLSchema" xmlns:p="http://schemas.microsoft.com/office/2006/metadata/properties" xmlns:ns2="207b5989-55a1-4388-9c53-5367b067c010" xmlns:ns3="44001d85-e228-48e4-89af-b0b3df524902" targetNamespace="http://schemas.microsoft.com/office/2006/metadata/properties" ma:root="true" ma:fieldsID="6f0798c38505cd22ca487706bb8ffef0" ns2:_="" ns3:_="">
    <xsd:import namespace="207b5989-55a1-4388-9c53-5367b067c010"/>
    <xsd:import namespace="44001d85-e228-48e4-89af-b0b3df52490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7b5989-55a1-4388-9c53-5367b067c0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733250e-8b4c-4f1d-935b-c993ea7fe9da"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001d85-e228-48e4-89af-b0b3df52490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dfa244c-f39c-4fbe-b7d4-ef1c4caf83dc}" ma:internalName="TaxCatchAll" ma:showField="CatchAllData" ma:web="44001d85-e228-48e4-89af-b0b3df52490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4001d85-e228-48e4-89af-b0b3df524902" xsi:nil="true"/>
    <lcf76f155ced4ddcb4097134ff3c332f xmlns="207b5989-55a1-4388-9c53-5367b067c01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DF4CB02-1951-4129-BB9A-45F0F637F734}">
  <ds:schemaRefs>
    <ds:schemaRef ds:uri="http://schemas.microsoft.com/sharepoint/v3/contenttype/forms"/>
  </ds:schemaRefs>
</ds:datastoreItem>
</file>

<file path=customXml/itemProps2.xml><?xml version="1.0" encoding="utf-8"?>
<ds:datastoreItem xmlns:ds="http://schemas.openxmlformats.org/officeDocument/2006/customXml" ds:itemID="{33BEFF96-0CF6-4597-A392-0CA6ED2AFCDC}">
  <ds:schemaRefs>
    <ds:schemaRef ds:uri="207b5989-55a1-4388-9c53-5367b067c010"/>
    <ds:schemaRef ds:uri="44001d85-e228-48e4-89af-b0b3df5249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C3CFC3D-9D1F-4AC6-B9E0-CD155F03CD21}">
  <ds:schemaRefs>
    <ds:schemaRef ds:uri="09fd7f24-562e-423e-85ce-a489af21dbc6"/>
    <ds:schemaRef ds:uri="0b717b7d-5a23-4363-bf42-14a99e896608"/>
    <ds:schemaRef ds:uri="207b5989-55a1-4388-9c53-5367b067c010"/>
    <ds:schemaRef ds:uri="44001d85-e228-48e4-89af-b0b3df524902"/>
    <ds:schemaRef ds:uri="444ecc9f-8a38-431a-9bd9-c04a8f963340"/>
    <ds:schemaRef ds:uri="bfbcf8a2-ab64-442a-977d-60377d6948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Welcome to Year 4</vt:lpstr>
      <vt:lpstr>School Values/Learning behaviours</vt:lpstr>
      <vt:lpstr>Year Group Organisation</vt:lpstr>
      <vt:lpstr>PowerPoint Presentation</vt:lpstr>
      <vt:lpstr>Curriculum Overview</vt:lpstr>
      <vt:lpstr>Reading</vt:lpstr>
      <vt:lpstr>Homework </vt:lpstr>
      <vt:lpstr>Class Dojo</vt:lpstr>
      <vt:lpstr>Rewards and Sanctions </vt:lpstr>
      <vt:lpstr>Getting in touch with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6</dc:title>
  <dc:creator>Shelly Spolander</dc:creator>
  <cp:revision>136</cp:revision>
  <dcterms:modified xsi:type="dcterms:W3CDTF">2025-09-01T12:09:16Z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0x010100AF18312CDC420B419685BE8EE407749D</vt:lpwstr>
  </property>
  <property fmtid="{D5CDD505-2E9C-101B-9397-08002B2CF9AE}" pid="3" name="MediaServiceImageTags">
    <vt:lpwstr/>
  </property>
  <property fmtid="{D5CDD505-2E9C-101B-9397-08002B2CF9AE}" pid="4" name="Order">
    <vt:r8>2100</vt:r8>
  </property>
</Properties>
</file>