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3" r:id="rId5"/>
    <p:sldId id="274" r:id="rId6"/>
    <p:sldId id="275" r:id="rId7"/>
    <p:sldId id="276" r:id="rId8"/>
    <p:sldId id="277" r:id="rId9"/>
    <p:sldId id="284" r:id="rId10"/>
    <p:sldId id="278" r:id="rId11"/>
    <p:sldId id="285" r:id="rId12"/>
    <p:sldId id="281" r:id="rId13"/>
    <p:sldId id="286" r:id="rId14"/>
    <p:sldId id="28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00"/>
    <a:srgbClr val="FFFFCC"/>
    <a:srgbClr val="CCFFCC"/>
    <a:srgbClr val="CCCCFF"/>
    <a:srgbClr val="CCECFF"/>
    <a:srgbClr val="6699FF"/>
    <a:srgbClr val="FF6600"/>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5CC273-D094-43C0-A75A-C04F382F655B}" v="1" dt="2025-09-03T10:48:55.888"/>
    <p1510:client id="{8D1F5B38-EA07-40EE-B1F8-0918DDC4A296}" v="2" dt="2025-09-04T08:23:39.013"/>
    <p1510:client id="{A69C8733-FE57-9EA7-E185-22B246D3C855}" v="7" dt="2025-09-03T11:03:58.916"/>
    <p1510:client id="{AB6EF629-CD92-6A86-2C54-006E030413C3}" v="31" dt="2025-09-03T17:07:20.037"/>
    <p1510:client id="{EB0EFC40-EC63-48F9-9833-2081FBC19BF4}" v="322" dt="2025-09-03T19:03:46.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322760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217503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631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1695779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2886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2029719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2336779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1184934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119088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BC6F4F-A345-4C19-B721-5753ACA7E3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82669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BC6F4F-A345-4C19-B721-5753ACA7E3B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338626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BC6F4F-A345-4C19-B721-5753ACA7E3BD}" type="datetimeFigureOut">
              <a:rPr lang="en-GB" smtClean="0"/>
              <a:t>04/09/2025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200724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CBC6F4F-A345-4C19-B721-5753ACA7E3BD}" type="datetimeFigureOut">
              <a:rPr lang="en-GB" smtClean="0"/>
              <a:t>04/09/2025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176881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C6F4F-A345-4C19-B721-5753ACA7E3BD}" type="datetimeFigureOut">
              <a:rPr lang="en-GB" smtClean="0"/>
              <a:t>04/09/2025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307063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CBC6F4F-A345-4C19-B721-5753ACA7E3B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209489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BC6F4F-A345-4C19-B721-5753ACA7E3B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E0749A-B026-4F7E-8F91-89C9E56481EA}" type="slidenum">
              <a:rPr lang="en-GB" smtClean="0"/>
              <a:t>‹#›</a:t>
            </a:fld>
            <a:endParaRPr lang="en-GB"/>
          </a:p>
        </p:txBody>
      </p:sp>
    </p:spTree>
    <p:extLst>
      <p:ext uri="{BB962C8B-B14F-4D97-AF65-F5344CB8AC3E}">
        <p14:creationId xmlns:p14="http://schemas.microsoft.com/office/powerpoint/2010/main" val="109300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BC6F4F-A345-4C19-B721-5753ACA7E3BD}" type="datetimeFigureOut">
              <a:rPr lang="en-GB" smtClean="0"/>
              <a:t>04/09/2025</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3E0749A-B026-4F7E-8F91-89C9E56481EA}" type="slidenum">
              <a:rPr lang="en-GB" smtClean="0"/>
              <a:t>‹#›</a:t>
            </a:fld>
            <a:endParaRPr lang="en-GB"/>
          </a:p>
        </p:txBody>
      </p:sp>
    </p:spTree>
    <p:extLst>
      <p:ext uri="{BB962C8B-B14F-4D97-AF65-F5344CB8AC3E}">
        <p14:creationId xmlns:p14="http://schemas.microsoft.com/office/powerpoint/2010/main" val="1776813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ainbow Wallpaper • Colourful Kids Wallpaper • Milton &amp; King EU"/>
          <p:cNvPicPr>
            <a:picLocks noChangeAspect="1" noChangeArrowheads="1"/>
          </p:cNvPicPr>
          <p:nvPr/>
        </p:nvPicPr>
        <p:blipFill rotWithShape="1">
          <a:blip r:embed="rId2">
            <a:extLst>
              <a:ext uri="{28A0092B-C50C-407E-A947-70E740481C1C}">
                <a14:useLocalDpi xmlns:a14="http://schemas.microsoft.com/office/drawing/2010/main" val="0"/>
              </a:ext>
            </a:extLst>
          </a:blip>
          <a:srcRect b="37247"/>
          <a:stretch/>
        </p:blipFill>
        <p:spPr bwMode="auto">
          <a:xfrm>
            <a:off x="0" y="-173769"/>
            <a:ext cx="9337964" cy="7031769"/>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30" name="Title 1"/>
          <p:cNvSpPr>
            <a:spLocks noGrp="1"/>
          </p:cNvSpPr>
          <p:nvPr>
            <p:ph type="ctrTitle"/>
          </p:nvPr>
        </p:nvSpPr>
        <p:spPr>
          <a:xfrm>
            <a:off x="443345" y="908642"/>
            <a:ext cx="8257309" cy="1142246"/>
          </a:xfrm>
          <a:solidFill>
            <a:srgbClr val="FFFFFF">
              <a:alpha val="50196"/>
            </a:srgbClr>
          </a:solidFill>
          <a:ln>
            <a:noFill/>
          </a:ln>
        </p:spPr>
        <p:style>
          <a:lnRef idx="2">
            <a:schemeClr val="dk1"/>
          </a:lnRef>
          <a:fillRef idx="1">
            <a:schemeClr val="lt1"/>
          </a:fillRef>
          <a:effectRef idx="0">
            <a:schemeClr val="dk1"/>
          </a:effectRef>
          <a:fontRef idx="minor">
            <a:schemeClr val="dk1"/>
          </a:fontRef>
        </p:style>
        <p:txBody>
          <a:bodyPr/>
          <a:lstStyle/>
          <a:p>
            <a:pPr algn="ctr"/>
            <a:r>
              <a:rPr lang="en-GB" sz="6600" b="1" dirty="0">
                <a:solidFill>
                  <a:sysClr val="windowText" lastClr="000000"/>
                </a:solidFill>
                <a:latin typeface="Twinkl Precursive" panose="02000000000000000000" pitchFamily="2" charset="0"/>
              </a:rPr>
              <a:t>Welcome to Year One </a:t>
            </a:r>
          </a:p>
        </p:txBody>
      </p:sp>
      <p:sp>
        <p:nvSpPr>
          <p:cNvPr id="31" name="TextBox 30">
            <a:extLst>
              <a:ext uri="{FF2B5EF4-FFF2-40B4-BE49-F238E27FC236}">
                <a16:creationId xmlns:a16="http://schemas.microsoft.com/office/drawing/2014/main" id="{5F01EBFD-2994-6D84-69EC-AF495E0FB117}"/>
              </a:ext>
            </a:extLst>
          </p:cNvPr>
          <p:cNvSpPr txBox="1"/>
          <p:nvPr/>
        </p:nvSpPr>
        <p:spPr>
          <a:xfrm>
            <a:off x="1032388" y="1986117"/>
            <a:ext cx="1904776" cy="2031325"/>
          </a:xfrm>
          <a:prstGeom prst="rect">
            <a:avLst/>
          </a:prstGeom>
          <a:solidFill>
            <a:srgbClr val="FFFFFF"/>
          </a:solidFill>
          <a:ln w="57150">
            <a:solidFill>
              <a:srgbClr val="6666FF"/>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GB" dirty="0"/>
          </a:p>
        </p:txBody>
      </p:sp>
      <p:sp>
        <p:nvSpPr>
          <p:cNvPr id="9" name="TextBox 8"/>
          <p:cNvSpPr txBox="1"/>
          <p:nvPr/>
        </p:nvSpPr>
        <p:spPr>
          <a:xfrm>
            <a:off x="1032388" y="3629890"/>
            <a:ext cx="1904776" cy="646331"/>
          </a:xfrm>
          <a:prstGeom prst="rect">
            <a:avLst/>
          </a:prstGeom>
          <a:noFill/>
        </p:spPr>
        <p:txBody>
          <a:bodyPr wrap="square" rtlCol="0">
            <a:spAutoFit/>
          </a:bodyPr>
          <a:lstStyle/>
          <a:p>
            <a:pPr algn="ctr"/>
            <a:r>
              <a:rPr lang="en-US" b="1" dirty="0" err="1">
                <a:latin typeface="Twinkl Precursive" panose="02000000000000000000" pitchFamily="2" charset="0"/>
              </a:rPr>
              <a:t>Mrs</a:t>
            </a:r>
            <a:r>
              <a:rPr lang="en-US" b="1" dirty="0">
                <a:latin typeface="Twinkl Precursive" panose="02000000000000000000" pitchFamily="2" charset="0"/>
              </a:rPr>
              <a:t> Hunter</a:t>
            </a:r>
            <a:endParaRPr lang="en-GB" b="1" dirty="0">
              <a:latin typeface="Twinkl Precursive" panose="02000000000000000000" pitchFamily="2" charset="0"/>
            </a:endParaRPr>
          </a:p>
          <a:p>
            <a:endParaRPr lang="en-GB" dirty="0"/>
          </a:p>
        </p:txBody>
      </p:sp>
      <p:sp>
        <p:nvSpPr>
          <p:cNvPr id="33" name="TextBox 32">
            <a:extLst>
              <a:ext uri="{FF2B5EF4-FFF2-40B4-BE49-F238E27FC236}">
                <a16:creationId xmlns:a16="http://schemas.microsoft.com/office/drawing/2014/main" id="{5F01EBFD-2994-6D84-69EC-AF495E0FB117}"/>
              </a:ext>
            </a:extLst>
          </p:cNvPr>
          <p:cNvSpPr txBox="1"/>
          <p:nvPr/>
        </p:nvSpPr>
        <p:spPr>
          <a:xfrm>
            <a:off x="3716594" y="1986116"/>
            <a:ext cx="1904776" cy="2031325"/>
          </a:xfrm>
          <a:prstGeom prst="rect">
            <a:avLst/>
          </a:prstGeom>
          <a:solidFill>
            <a:srgbClr val="FFFFFF"/>
          </a:solidFill>
          <a:ln w="57150">
            <a:solidFill>
              <a:srgbClr val="6666FF"/>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GB" dirty="0"/>
          </a:p>
        </p:txBody>
      </p:sp>
      <p:sp>
        <p:nvSpPr>
          <p:cNvPr id="34" name="TextBox 33">
            <a:extLst>
              <a:ext uri="{FF2B5EF4-FFF2-40B4-BE49-F238E27FC236}">
                <a16:creationId xmlns:a16="http://schemas.microsoft.com/office/drawing/2014/main" id="{5F01EBFD-2994-6D84-69EC-AF495E0FB117}"/>
              </a:ext>
            </a:extLst>
          </p:cNvPr>
          <p:cNvSpPr txBox="1"/>
          <p:nvPr/>
        </p:nvSpPr>
        <p:spPr>
          <a:xfrm>
            <a:off x="6400799" y="1953325"/>
            <a:ext cx="1904776" cy="2031325"/>
          </a:xfrm>
          <a:prstGeom prst="rect">
            <a:avLst/>
          </a:prstGeom>
          <a:solidFill>
            <a:srgbClr val="FFFFFF"/>
          </a:solidFill>
          <a:ln w="57150">
            <a:solidFill>
              <a:srgbClr val="6666FF"/>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GB" dirty="0"/>
          </a:p>
        </p:txBody>
      </p:sp>
      <p:sp>
        <p:nvSpPr>
          <p:cNvPr id="35" name="TextBox 34"/>
          <p:cNvSpPr txBox="1"/>
          <p:nvPr/>
        </p:nvSpPr>
        <p:spPr>
          <a:xfrm>
            <a:off x="3716593" y="3629891"/>
            <a:ext cx="1904776" cy="646331"/>
          </a:xfrm>
          <a:prstGeom prst="rect">
            <a:avLst/>
          </a:prstGeom>
          <a:noFill/>
        </p:spPr>
        <p:txBody>
          <a:bodyPr wrap="square" rtlCol="0">
            <a:spAutoFit/>
          </a:bodyPr>
          <a:lstStyle/>
          <a:p>
            <a:pPr algn="ctr"/>
            <a:r>
              <a:rPr lang="en-US" b="1" dirty="0" err="1">
                <a:latin typeface="Twinkl Precursive" panose="02000000000000000000" pitchFamily="2" charset="0"/>
              </a:rPr>
              <a:t>Mrs</a:t>
            </a:r>
            <a:r>
              <a:rPr lang="en-US" b="1" dirty="0">
                <a:latin typeface="Twinkl Precursive" panose="02000000000000000000" pitchFamily="2" charset="0"/>
              </a:rPr>
              <a:t> Clay</a:t>
            </a:r>
            <a:endParaRPr lang="en-GB" b="1" dirty="0">
              <a:latin typeface="Twinkl Precursive" panose="02000000000000000000" pitchFamily="2" charset="0"/>
            </a:endParaRPr>
          </a:p>
          <a:p>
            <a:endParaRPr lang="en-GB" dirty="0"/>
          </a:p>
        </p:txBody>
      </p:sp>
      <p:sp>
        <p:nvSpPr>
          <p:cNvPr id="36" name="TextBox 35"/>
          <p:cNvSpPr txBox="1"/>
          <p:nvPr/>
        </p:nvSpPr>
        <p:spPr>
          <a:xfrm>
            <a:off x="6400798" y="3319723"/>
            <a:ext cx="1904777" cy="923330"/>
          </a:xfrm>
          <a:prstGeom prst="rect">
            <a:avLst/>
          </a:prstGeom>
          <a:noFill/>
        </p:spPr>
        <p:txBody>
          <a:bodyPr wrap="square" rtlCol="0">
            <a:spAutoFit/>
          </a:bodyPr>
          <a:lstStyle/>
          <a:p>
            <a:pPr algn="ctr"/>
            <a:r>
              <a:rPr lang="en-US" b="1" dirty="0">
                <a:latin typeface="Twinkl Precursive" panose="02000000000000000000" pitchFamily="2" charset="0"/>
              </a:rPr>
              <a:t>Miss Frangos </a:t>
            </a:r>
            <a:endParaRPr lang="en-GB" b="1" dirty="0">
              <a:latin typeface="Twinkl Precursive" panose="02000000000000000000" pitchFamily="2" charset="0"/>
            </a:endParaRPr>
          </a:p>
          <a:p>
            <a:endParaRPr lang="en-GB" dirty="0"/>
          </a:p>
        </p:txBody>
      </p:sp>
      <p:sp>
        <p:nvSpPr>
          <p:cNvPr id="37" name="TextBox 36">
            <a:extLst>
              <a:ext uri="{FF2B5EF4-FFF2-40B4-BE49-F238E27FC236}">
                <a16:creationId xmlns:a16="http://schemas.microsoft.com/office/drawing/2014/main" id="{5F01EBFD-2994-6D84-69EC-AF495E0FB117}"/>
              </a:ext>
            </a:extLst>
          </p:cNvPr>
          <p:cNvSpPr txBox="1"/>
          <p:nvPr/>
        </p:nvSpPr>
        <p:spPr>
          <a:xfrm>
            <a:off x="2300448" y="4299288"/>
            <a:ext cx="1904776" cy="2031325"/>
          </a:xfrm>
          <a:prstGeom prst="rect">
            <a:avLst/>
          </a:prstGeom>
          <a:solidFill>
            <a:srgbClr val="FFFFFF"/>
          </a:solidFill>
          <a:ln w="57150">
            <a:solidFill>
              <a:srgbClr val="6666FF"/>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GB" dirty="0"/>
          </a:p>
        </p:txBody>
      </p:sp>
      <p:sp>
        <p:nvSpPr>
          <p:cNvPr id="38" name="TextBox 37">
            <a:extLst>
              <a:ext uri="{FF2B5EF4-FFF2-40B4-BE49-F238E27FC236}">
                <a16:creationId xmlns:a16="http://schemas.microsoft.com/office/drawing/2014/main" id="{5F01EBFD-2994-6D84-69EC-AF495E0FB117}"/>
              </a:ext>
            </a:extLst>
          </p:cNvPr>
          <p:cNvSpPr txBox="1"/>
          <p:nvPr/>
        </p:nvSpPr>
        <p:spPr>
          <a:xfrm>
            <a:off x="5065431" y="4292668"/>
            <a:ext cx="1904776" cy="2031325"/>
          </a:xfrm>
          <a:prstGeom prst="rect">
            <a:avLst/>
          </a:prstGeom>
          <a:solidFill>
            <a:srgbClr val="FFFFFF"/>
          </a:solidFill>
          <a:ln w="57150">
            <a:solidFill>
              <a:srgbClr val="6666FF"/>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GB" dirty="0"/>
          </a:p>
        </p:txBody>
      </p:sp>
      <p:sp>
        <p:nvSpPr>
          <p:cNvPr id="40" name="TextBox 39"/>
          <p:cNvSpPr txBox="1"/>
          <p:nvPr/>
        </p:nvSpPr>
        <p:spPr>
          <a:xfrm>
            <a:off x="2300448" y="5664675"/>
            <a:ext cx="1904776" cy="923330"/>
          </a:xfrm>
          <a:prstGeom prst="rect">
            <a:avLst/>
          </a:prstGeom>
          <a:noFill/>
        </p:spPr>
        <p:txBody>
          <a:bodyPr wrap="square" rtlCol="0">
            <a:spAutoFit/>
          </a:bodyPr>
          <a:lstStyle/>
          <a:p>
            <a:pPr algn="ctr"/>
            <a:r>
              <a:rPr lang="en-US" b="1" dirty="0" err="1">
                <a:latin typeface="Twinkl Precursive" panose="02000000000000000000" pitchFamily="2" charset="0"/>
              </a:rPr>
              <a:t>Mrs</a:t>
            </a:r>
            <a:r>
              <a:rPr lang="en-US" b="1" dirty="0">
                <a:latin typeface="Twinkl Precursive" panose="02000000000000000000" pitchFamily="2" charset="0"/>
              </a:rPr>
              <a:t> Westley</a:t>
            </a:r>
            <a:endParaRPr lang="en-GB" b="1" dirty="0">
              <a:latin typeface="Twinkl Precursive" panose="02000000000000000000" pitchFamily="2" charset="0"/>
            </a:endParaRPr>
          </a:p>
          <a:p>
            <a:endParaRPr lang="en-GB" dirty="0"/>
          </a:p>
        </p:txBody>
      </p:sp>
      <p:sp>
        <p:nvSpPr>
          <p:cNvPr id="41" name="TextBox 40"/>
          <p:cNvSpPr txBox="1"/>
          <p:nvPr/>
        </p:nvSpPr>
        <p:spPr>
          <a:xfrm>
            <a:off x="5065431" y="5855225"/>
            <a:ext cx="1904776" cy="646331"/>
          </a:xfrm>
          <a:prstGeom prst="rect">
            <a:avLst/>
          </a:prstGeom>
          <a:noFill/>
        </p:spPr>
        <p:txBody>
          <a:bodyPr wrap="square" rtlCol="0">
            <a:spAutoFit/>
          </a:bodyPr>
          <a:lstStyle/>
          <a:p>
            <a:pPr algn="ctr"/>
            <a:r>
              <a:rPr lang="en-US" b="1" dirty="0">
                <a:latin typeface="Twinkl Precursive" panose="02000000000000000000" pitchFamily="2" charset="0"/>
              </a:rPr>
              <a:t>Miss Aneva</a:t>
            </a:r>
            <a:endParaRPr lang="en-GB" b="1" dirty="0">
              <a:latin typeface="Twinkl Precursive" panose="02000000000000000000" pitchFamily="2" charset="0"/>
            </a:endParaRPr>
          </a:p>
          <a:p>
            <a:endParaRPr lang="en-GB" dirty="0"/>
          </a:p>
        </p:txBody>
      </p:sp>
      <p:pic>
        <p:nvPicPr>
          <p:cNvPr id="6" name="Picture 5">
            <a:extLst>
              <a:ext uri="{FF2B5EF4-FFF2-40B4-BE49-F238E27FC236}">
                <a16:creationId xmlns:a16="http://schemas.microsoft.com/office/drawing/2014/main" id="{FB7A8D7C-54F4-8699-0797-9784F7B4102F}"/>
              </a:ext>
            </a:extLst>
          </p:cNvPr>
          <p:cNvPicPr>
            <a:picLocks noChangeAspect="1"/>
          </p:cNvPicPr>
          <p:nvPr/>
        </p:nvPicPr>
        <p:blipFill>
          <a:blip r:embed="rId3"/>
          <a:stretch>
            <a:fillRect/>
          </a:stretch>
        </p:blipFill>
        <p:spPr>
          <a:xfrm>
            <a:off x="2376109" y="4398142"/>
            <a:ext cx="1753453" cy="1168968"/>
          </a:xfrm>
          <a:prstGeom prst="rect">
            <a:avLst/>
          </a:prstGeom>
        </p:spPr>
      </p:pic>
      <p:pic>
        <p:nvPicPr>
          <p:cNvPr id="1028" name="Picture 4" descr="Image preview">
            <a:extLst>
              <a:ext uri="{FF2B5EF4-FFF2-40B4-BE49-F238E27FC236}">
                <a16:creationId xmlns:a16="http://schemas.microsoft.com/office/drawing/2014/main" id="{3D1F678A-D56B-96A9-56BE-92E9F24A79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39" t="22295" r="16776" b="21344"/>
          <a:stretch/>
        </p:blipFill>
        <p:spPr bwMode="auto">
          <a:xfrm>
            <a:off x="1256537" y="2100154"/>
            <a:ext cx="1501404" cy="15066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smiling at the camera&#10;&#10;AI-generated content may be incorrect.">
            <a:extLst>
              <a:ext uri="{FF2B5EF4-FFF2-40B4-BE49-F238E27FC236}">
                <a16:creationId xmlns:a16="http://schemas.microsoft.com/office/drawing/2014/main" id="{7D4CC750-7E0E-5405-A477-FBCE88F3D62C}"/>
              </a:ext>
            </a:extLst>
          </p:cNvPr>
          <p:cNvPicPr>
            <a:picLocks noChangeAspect="1"/>
          </p:cNvPicPr>
          <p:nvPr/>
        </p:nvPicPr>
        <p:blipFill>
          <a:blip r:embed="rId5"/>
          <a:stretch>
            <a:fillRect/>
          </a:stretch>
        </p:blipFill>
        <p:spPr>
          <a:xfrm>
            <a:off x="4098131" y="2100262"/>
            <a:ext cx="1114428" cy="1538289"/>
          </a:xfrm>
          <a:prstGeom prst="rect">
            <a:avLst/>
          </a:prstGeom>
        </p:spPr>
      </p:pic>
      <p:pic>
        <p:nvPicPr>
          <p:cNvPr id="4" name="Picture 3" descr="A person smiling at the camera&#10;&#10;AI-generated content may be incorrect.">
            <a:extLst>
              <a:ext uri="{FF2B5EF4-FFF2-40B4-BE49-F238E27FC236}">
                <a16:creationId xmlns:a16="http://schemas.microsoft.com/office/drawing/2014/main" id="{B5592E61-A9A5-0DB8-C3E0-9EDCE70A2018}"/>
              </a:ext>
            </a:extLst>
          </p:cNvPr>
          <p:cNvPicPr>
            <a:picLocks noChangeAspect="1"/>
          </p:cNvPicPr>
          <p:nvPr/>
        </p:nvPicPr>
        <p:blipFill>
          <a:blip r:embed="rId6"/>
          <a:stretch>
            <a:fillRect/>
          </a:stretch>
        </p:blipFill>
        <p:spPr>
          <a:xfrm>
            <a:off x="6803231" y="2059781"/>
            <a:ext cx="1085850" cy="1285875"/>
          </a:xfrm>
          <a:prstGeom prst="rect">
            <a:avLst/>
          </a:prstGeom>
        </p:spPr>
      </p:pic>
      <p:pic>
        <p:nvPicPr>
          <p:cNvPr id="5" name="Picture 4" descr="A person smiling at camera&#10;&#10;AI-generated content may be incorrect.">
            <a:extLst>
              <a:ext uri="{FF2B5EF4-FFF2-40B4-BE49-F238E27FC236}">
                <a16:creationId xmlns:a16="http://schemas.microsoft.com/office/drawing/2014/main" id="{53BDCAAB-D8A4-EF1D-42C5-20BF5E51E6C2}"/>
              </a:ext>
            </a:extLst>
          </p:cNvPr>
          <p:cNvPicPr>
            <a:picLocks noChangeAspect="1"/>
          </p:cNvPicPr>
          <p:nvPr/>
        </p:nvPicPr>
        <p:blipFill>
          <a:blip r:embed="rId7"/>
          <a:stretch>
            <a:fillRect/>
          </a:stretch>
        </p:blipFill>
        <p:spPr>
          <a:xfrm>
            <a:off x="5295901" y="4429123"/>
            <a:ext cx="1457325" cy="1238252"/>
          </a:xfrm>
          <a:prstGeom prst="rect">
            <a:avLst/>
          </a:prstGeom>
        </p:spPr>
      </p:pic>
    </p:spTree>
    <p:extLst>
      <p:ext uri="{BB962C8B-B14F-4D97-AF65-F5344CB8AC3E}">
        <p14:creationId xmlns:p14="http://schemas.microsoft.com/office/powerpoint/2010/main" val="308185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ainbow Wallpaper • Colourful Kids Wallpaper • Milton &amp; King EU"/>
          <p:cNvPicPr>
            <a:picLocks noChangeAspect="1" noChangeArrowheads="1"/>
          </p:cNvPicPr>
          <p:nvPr/>
        </p:nvPicPr>
        <p:blipFill rotWithShape="1">
          <a:blip r:embed="rId2">
            <a:extLst>
              <a:ext uri="{28A0092B-C50C-407E-A947-70E740481C1C}">
                <a14:useLocalDpi xmlns:a14="http://schemas.microsoft.com/office/drawing/2010/main" val="0"/>
              </a:ext>
            </a:extLst>
          </a:blip>
          <a:srcRect b="37247"/>
          <a:stretch/>
        </p:blipFill>
        <p:spPr bwMode="auto">
          <a:xfrm>
            <a:off x="0" y="-173769"/>
            <a:ext cx="9337964" cy="7031769"/>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30" name="Title 1"/>
          <p:cNvSpPr>
            <a:spLocks noGrp="1"/>
          </p:cNvSpPr>
          <p:nvPr>
            <p:ph type="ctrTitle"/>
          </p:nvPr>
        </p:nvSpPr>
        <p:spPr>
          <a:xfrm>
            <a:off x="-522514" y="207818"/>
            <a:ext cx="10080171" cy="1108362"/>
          </a:xfrm>
          <a:solidFill>
            <a:srgbClr val="FFFFFF">
              <a:alpha val="50196"/>
            </a:srgbClr>
          </a:solidFill>
          <a:ln>
            <a:noFill/>
          </a:ln>
        </p:spPr>
        <p:style>
          <a:lnRef idx="2">
            <a:schemeClr val="dk1"/>
          </a:lnRef>
          <a:fillRef idx="1">
            <a:schemeClr val="lt1"/>
          </a:fillRef>
          <a:effectRef idx="0">
            <a:schemeClr val="dk1"/>
          </a:effectRef>
          <a:fontRef idx="minor">
            <a:schemeClr val="dk1"/>
          </a:fontRef>
        </p:style>
        <p:txBody>
          <a:bodyPr/>
          <a:lstStyle/>
          <a:p>
            <a:pPr algn="ctr"/>
            <a:r>
              <a:rPr lang="en-GB" sz="4800" dirty="0">
                <a:solidFill>
                  <a:sysClr val="windowText" lastClr="000000"/>
                </a:solidFill>
                <a:latin typeface="Twinkl Precursive" panose="02000000000000000000" pitchFamily="2" charset="0"/>
              </a:rPr>
              <a:t>Rewards and Sanctions</a:t>
            </a:r>
          </a:p>
        </p:txBody>
      </p:sp>
      <p:sp>
        <p:nvSpPr>
          <p:cNvPr id="2" name="Rectangle 1"/>
          <p:cNvSpPr/>
          <p:nvPr/>
        </p:nvSpPr>
        <p:spPr>
          <a:xfrm>
            <a:off x="557198" y="1427018"/>
            <a:ext cx="8160327" cy="5223164"/>
          </a:xfrm>
          <a:prstGeom prst="rect">
            <a:avLst/>
          </a:prstGeom>
          <a:solidFill>
            <a:schemeClr val="bg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009A80C-4972-D6A0-DF5F-F47FF5E64CE2}"/>
              </a:ext>
            </a:extLst>
          </p:cNvPr>
          <p:cNvSpPr txBox="1"/>
          <p:nvPr/>
        </p:nvSpPr>
        <p:spPr>
          <a:xfrm>
            <a:off x="743269" y="1779687"/>
            <a:ext cx="621631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dirty="0"/>
          </a:p>
          <a:p>
            <a:pPr algn="just"/>
            <a:endParaRPr lang="en-US" dirty="0"/>
          </a:p>
          <a:p>
            <a:pPr algn="just"/>
            <a:endParaRPr lang="en-US" dirty="0"/>
          </a:p>
        </p:txBody>
      </p:sp>
      <p:sp>
        <p:nvSpPr>
          <p:cNvPr id="7" name="TextBox 6">
            <a:extLst>
              <a:ext uri="{FF2B5EF4-FFF2-40B4-BE49-F238E27FC236}">
                <a16:creationId xmlns:a16="http://schemas.microsoft.com/office/drawing/2014/main" id="{640A5461-206E-E856-E32C-03FDFF1B81D0}"/>
              </a:ext>
            </a:extLst>
          </p:cNvPr>
          <p:cNvSpPr txBox="1"/>
          <p:nvPr/>
        </p:nvSpPr>
        <p:spPr>
          <a:xfrm>
            <a:off x="527256" y="1257283"/>
            <a:ext cx="612370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b="1" u="sng" dirty="0">
              <a:latin typeface="Twinkl Precursive" panose="02000000000000000000" pitchFamily="2" charset="0"/>
              <a:ea typeface="+mn-lt"/>
              <a:cs typeface="+mn-lt"/>
            </a:endParaRPr>
          </a:p>
          <a:p>
            <a:r>
              <a:rPr lang="en-US" sz="1400" b="1" u="sng" dirty="0">
                <a:latin typeface="Twinkl Precursive" panose="02000000000000000000" pitchFamily="2" charset="0"/>
                <a:ea typeface="+mn-lt"/>
                <a:cs typeface="+mn-lt"/>
              </a:rPr>
              <a:t>Merits</a:t>
            </a:r>
            <a:r>
              <a:rPr lang="en-US" sz="1400" b="1" dirty="0">
                <a:latin typeface="Twinkl Precursive" panose="02000000000000000000" pitchFamily="2" charset="0"/>
                <a:ea typeface="+mn-lt"/>
                <a:cs typeface="+mn-lt"/>
              </a:rPr>
              <a:t> – </a:t>
            </a:r>
            <a:r>
              <a:rPr lang="en-US" sz="1400" dirty="0">
                <a:latin typeface="Twinkl Precursive" panose="02000000000000000000" pitchFamily="2" charset="0"/>
                <a:ea typeface="+mn-lt"/>
                <a:cs typeface="+mn-lt"/>
              </a:rPr>
              <a:t>Given to children for their own learning,</a:t>
            </a:r>
            <a:r>
              <a:rPr lang="en-US" sz="1400" b="1" dirty="0">
                <a:latin typeface="Twinkl Precursive" panose="02000000000000000000" pitchFamily="2" charset="0"/>
                <a:ea typeface="+mn-lt"/>
                <a:cs typeface="+mn-lt"/>
              </a:rPr>
              <a:t> </a:t>
            </a:r>
            <a:r>
              <a:rPr lang="en-US" sz="1400" dirty="0">
                <a:latin typeface="Twinkl Precursive" panose="02000000000000000000" pitchFamily="2" charset="0"/>
                <a:ea typeface="+mn-lt"/>
                <a:cs typeface="+mn-lt"/>
              </a:rPr>
              <a:t>recorded on Dojo under merit section. Every 20 gets a certificate. </a:t>
            </a:r>
            <a:endParaRPr lang="en-US" sz="1400" dirty="0">
              <a:latin typeface="Twinkl Precursive" panose="02000000000000000000" pitchFamily="2" charset="0"/>
            </a:endParaRPr>
          </a:p>
          <a:p>
            <a:r>
              <a:rPr lang="en-US" sz="1400" dirty="0">
                <a:latin typeface="Twinkl Precursive" panose="02000000000000000000" pitchFamily="2" charset="0"/>
                <a:ea typeface="+mn-lt"/>
                <a:cs typeface="+mn-lt"/>
              </a:rPr>
              <a:t> </a:t>
            </a:r>
          </a:p>
          <a:p>
            <a:r>
              <a:rPr lang="en-US" sz="1400" b="1" u="sng" dirty="0">
                <a:latin typeface="Twinkl Precursive" panose="02000000000000000000" pitchFamily="2" charset="0"/>
                <a:ea typeface="+mn-lt"/>
                <a:cs typeface="+mn-lt"/>
              </a:rPr>
              <a:t>Dojo</a:t>
            </a:r>
            <a:r>
              <a:rPr lang="en-US" sz="1400" b="1" dirty="0">
                <a:latin typeface="Twinkl Precursive" panose="02000000000000000000" pitchFamily="2" charset="0"/>
                <a:ea typeface="+mn-lt"/>
                <a:cs typeface="+mn-lt"/>
              </a:rPr>
              <a:t> – </a:t>
            </a:r>
            <a:r>
              <a:rPr lang="en-US" sz="1400" dirty="0">
                <a:latin typeface="Twinkl Precursive" panose="02000000000000000000" pitchFamily="2" charset="0"/>
                <a:ea typeface="+mn-lt"/>
                <a:cs typeface="+mn-lt"/>
              </a:rPr>
              <a:t>Given to children for different positive reasons.</a:t>
            </a:r>
            <a:endParaRPr lang="en-US" sz="1400" b="1" u="sng" dirty="0">
              <a:latin typeface="Twinkl Precursive" panose="02000000000000000000" pitchFamily="2" charset="0"/>
              <a:ea typeface="+mn-lt"/>
              <a:cs typeface="+mn-lt"/>
            </a:endParaRPr>
          </a:p>
          <a:p>
            <a:endParaRPr lang="en-US" sz="1400" b="1" u="sng" dirty="0">
              <a:latin typeface="Twinkl Precursive" panose="02000000000000000000" pitchFamily="2" charset="0"/>
            </a:endParaRPr>
          </a:p>
          <a:p>
            <a:r>
              <a:rPr lang="en-US" sz="1400" b="1" u="sng" dirty="0">
                <a:latin typeface="Twinkl Precursive" panose="02000000000000000000" pitchFamily="2" charset="0"/>
                <a:ea typeface="+mn-lt"/>
                <a:cs typeface="+mn-lt"/>
              </a:rPr>
              <a:t>GEM Award</a:t>
            </a:r>
            <a:r>
              <a:rPr lang="en-US" sz="1400" b="1" dirty="0">
                <a:latin typeface="Twinkl Precursive" panose="02000000000000000000" pitchFamily="2" charset="0"/>
                <a:ea typeface="+mn-lt"/>
                <a:cs typeface="+mn-lt"/>
              </a:rPr>
              <a:t> -</a:t>
            </a:r>
            <a:r>
              <a:rPr lang="en-US" sz="1400" dirty="0">
                <a:latin typeface="Twinkl Precursive" panose="02000000000000000000" pitchFamily="2" charset="0"/>
                <a:ea typeface="+mn-lt"/>
                <a:cs typeface="+mn-lt"/>
              </a:rPr>
              <a:t> Going the Extra Mile – A special visit to Miss Beckett to receive a certificate and a prize!</a:t>
            </a:r>
          </a:p>
          <a:p>
            <a:endParaRPr lang="en-US" sz="1400" dirty="0">
              <a:latin typeface="Twinkl Precursive" panose="02000000000000000000" pitchFamily="2" charset="0"/>
            </a:endParaRPr>
          </a:p>
          <a:p>
            <a:r>
              <a:rPr lang="en-US" sz="1400" b="1" u="sng" dirty="0">
                <a:latin typeface="Twinkl Precursive" panose="02000000000000000000" pitchFamily="2" charset="0"/>
                <a:ea typeface="+mn-lt"/>
                <a:cs typeface="+mn-lt"/>
              </a:rPr>
              <a:t>Star of the Week</a:t>
            </a:r>
            <a:r>
              <a:rPr lang="en-US" sz="1400" b="1" dirty="0">
                <a:latin typeface="Twinkl Precursive" panose="02000000000000000000" pitchFamily="2" charset="0"/>
                <a:ea typeface="+mn-lt"/>
                <a:cs typeface="+mn-lt"/>
              </a:rPr>
              <a:t> -</a:t>
            </a:r>
            <a:r>
              <a:rPr lang="en-US" sz="1400" dirty="0">
                <a:latin typeface="Twinkl Precursive" panose="02000000000000000000" pitchFamily="2" charset="0"/>
                <a:ea typeface="+mn-lt"/>
                <a:cs typeface="+mn-lt"/>
              </a:rPr>
              <a:t> Every Friday a member of each class will be awarded a Star of the Week certificate and receive this in a special assembly. </a:t>
            </a:r>
          </a:p>
          <a:p>
            <a:endParaRPr lang="en-US" sz="1400" dirty="0">
              <a:latin typeface="Twinkl Precursive" panose="02000000000000000000" pitchFamily="2" charset="0"/>
            </a:endParaRPr>
          </a:p>
          <a:p>
            <a:r>
              <a:rPr lang="en-US" sz="1400" b="1" u="sng" dirty="0">
                <a:latin typeface="Twinkl Precursive" panose="02000000000000000000" pitchFamily="2" charset="0"/>
                <a:ea typeface="+mn-lt"/>
                <a:cs typeface="+mn-lt"/>
              </a:rPr>
              <a:t>Jigsaw Lunchtime Award</a:t>
            </a:r>
            <a:r>
              <a:rPr lang="en-US" sz="1400" b="1" dirty="0">
                <a:latin typeface="Twinkl Precursive" panose="02000000000000000000" pitchFamily="2" charset="0"/>
                <a:ea typeface="+mn-lt"/>
                <a:cs typeface="+mn-lt"/>
              </a:rPr>
              <a:t> - </a:t>
            </a:r>
            <a:r>
              <a:rPr lang="en-US" sz="1400" dirty="0">
                <a:latin typeface="Twinkl Precursive" panose="02000000000000000000" pitchFamily="2" charset="0"/>
                <a:ea typeface="+mn-lt"/>
                <a:cs typeface="+mn-lt"/>
              </a:rPr>
              <a:t>Given by staff in the form of a Pom </a:t>
            </a:r>
            <a:r>
              <a:rPr lang="en-US" sz="1400" dirty="0" err="1">
                <a:latin typeface="Twinkl Precursive" panose="02000000000000000000" pitchFamily="2" charset="0"/>
                <a:ea typeface="+mn-lt"/>
                <a:cs typeface="+mn-lt"/>
              </a:rPr>
              <a:t>Pom</a:t>
            </a:r>
            <a:r>
              <a:rPr lang="en-US" sz="1400" dirty="0">
                <a:latin typeface="Twinkl Precursive" panose="02000000000000000000" pitchFamily="2" charset="0"/>
                <a:ea typeface="+mn-lt"/>
                <a:cs typeface="+mn-lt"/>
              </a:rPr>
              <a:t> and goes towards a collected team point system. </a:t>
            </a:r>
            <a:endParaRPr lang="en-US" sz="1400" dirty="0">
              <a:latin typeface="Twinkl Precursive" panose="02000000000000000000" pitchFamily="2" charset="0"/>
            </a:endParaRPr>
          </a:p>
        </p:txBody>
      </p:sp>
      <p:pic>
        <p:nvPicPr>
          <p:cNvPr id="8" name="Picture 4" descr="Qr code&#10;&#10;Description automatically generated">
            <a:extLst>
              <a:ext uri="{FF2B5EF4-FFF2-40B4-BE49-F238E27FC236}">
                <a16:creationId xmlns:a16="http://schemas.microsoft.com/office/drawing/2014/main" id="{BA14B470-B95B-88D9-8126-109EA18F3870}"/>
              </a:ext>
            </a:extLst>
          </p:cNvPr>
          <p:cNvPicPr>
            <a:picLocks noChangeAspect="1"/>
          </p:cNvPicPr>
          <p:nvPr/>
        </p:nvPicPr>
        <p:blipFill>
          <a:blip r:embed="rId3"/>
          <a:stretch>
            <a:fillRect/>
          </a:stretch>
        </p:blipFill>
        <p:spPr>
          <a:xfrm>
            <a:off x="6416232" y="1680157"/>
            <a:ext cx="2823807" cy="1451931"/>
          </a:xfrm>
          <a:prstGeom prst="rect">
            <a:avLst/>
          </a:prstGeom>
        </p:spPr>
      </p:pic>
      <p:pic>
        <p:nvPicPr>
          <p:cNvPr id="9" name="Picture 5" descr="Graphical user interface, application&#10;&#10;Description automatically generated">
            <a:extLst>
              <a:ext uri="{FF2B5EF4-FFF2-40B4-BE49-F238E27FC236}">
                <a16:creationId xmlns:a16="http://schemas.microsoft.com/office/drawing/2014/main" id="{A8CE9FA6-DBBC-2B2A-CDF8-FE555BE43464}"/>
              </a:ext>
            </a:extLst>
          </p:cNvPr>
          <p:cNvPicPr>
            <a:picLocks noChangeAspect="1"/>
          </p:cNvPicPr>
          <p:nvPr/>
        </p:nvPicPr>
        <p:blipFill>
          <a:blip r:embed="rId4"/>
          <a:stretch>
            <a:fillRect/>
          </a:stretch>
        </p:blipFill>
        <p:spPr>
          <a:xfrm>
            <a:off x="7649247" y="3310486"/>
            <a:ext cx="1531656" cy="1654868"/>
          </a:xfrm>
          <a:prstGeom prst="rect">
            <a:avLst/>
          </a:prstGeom>
        </p:spPr>
      </p:pic>
      <p:pic>
        <p:nvPicPr>
          <p:cNvPr id="10" name="Picture 6" descr="A picture containing calendar&#10;&#10;Description automatically generated">
            <a:extLst>
              <a:ext uri="{FF2B5EF4-FFF2-40B4-BE49-F238E27FC236}">
                <a16:creationId xmlns:a16="http://schemas.microsoft.com/office/drawing/2014/main" id="{C24FB3D8-9A0E-562D-3BBB-F89C5F2384D5}"/>
              </a:ext>
            </a:extLst>
          </p:cNvPr>
          <p:cNvPicPr>
            <a:picLocks noChangeAspect="1"/>
          </p:cNvPicPr>
          <p:nvPr/>
        </p:nvPicPr>
        <p:blipFill>
          <a:blip r:embed="rId5"/>
          <a:stretch>
            <a:fillRect/>
          </a:stretch>
        </p:blipFill>
        <p:spPr>
          <a:xfrm>
            <a:off x="6556661" y="3231618"/>
            <a:ext cx="1077615" cy="1184093"/>
          </a:xfrm>
          <a:prstGeom prst="rect">
            <a:avLst/>
          </a:prstGeom>
        </p:spPr>
      </p:pic>
      <p:pic>
        <p:nvPicPr>
          <p:cNvPr id="11" name="Picture 7" descr="Text, letter&#10;&#10;Description automatically generated">
            <a:extLst>
              <a:ext uri="{FF2B5EF4-FFF2-40B4-BE49-F238E27FC236}">
                <a16:creationId xmlns:a16="http://schemas.microsoft.com/office/drawing/2014/main" id="{AFB0D133-3878-4A71-669F-66585A9646E2}"/>
              </a:ext>
            </a:extLst>
          </p:cNvPr>
          <p:cNvPicPr>
            <a:picLocks noChangeAspect="1"/>
          </p:cNvPicPr>
          <p:nvPr/>
        </p:nvPicPr>
        <p:blipFill>
          <a:blip r:embed="rId6"/>
          <a:stretch>
            <a:fillRect/>
          </a:stretch>
        </p:blipFill>
        <p:spPr>
          <a:xfrm>
            <a:off x="7649247" y="5255550"/>
            <a:ext cx="1396819" cy="1137573"/>
          </a:xfrm>
          <a:prstGeom prst="rect">
            <a:avLst/>
          </a:prstGeom>
        </p:spPr>
      </p:pic>
      <p:sp>
        <p:nvSpPr>
          <p:cNvPr id="12" name="TextBox 11">
            <a:extLst>
              <a:ext uri="{FF2B5EF4-FFF2-40B4-BE49-F238E27FC236}">
                <a16:creationId xmlns:a16="http://schemas.microsoft.com/office/drawing/2014/main" id="{DBAA5FBD-6442-A517-321E-284DA82F28F0}"/>
              </a:ext>
            </a:extLst>
          </p:cNvPr>
          <p:cNvSpPr txBox="1"/>
          <p:nvPr/>
        </p:nvSpPr>
        <p:spPr>
          <a:xfrm>
            <a:off x="499603" y="5140719"/>
            <a:ext cx="7294568"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dirty="0">
                <a:latin typeface="Twinkl Precursive" panose="02000000000000000000" pitchFamily="2" charset="0"/>
                <a:ea typeface="+mn-lt"/>
                <a:cs typeface="+mn-lt"/>
              </a:rPr>
              <a:t>Sanctions</a:t>
            </a:r>
          </a:p>
          <a:p>
            <a:endParaRPr lang="en-US" sz="1400" b="1" u="sng" dirty="0">
              <a:latin typeface="Twinkl Precursive" panose="02000000000000000000" pitchFamily="2" charset="0"/>
            </a:endParaRPr>
          </a:p>
          <a:p>
            <a:r>
              <a:rPr lang="en-US" sz="1400" b="1" u="sng" dirty="0">
                <a:solidFill>
                  <a:srgbClr val="FF0000"/>
                </a:solidFill>
                <a:latin typeface="Twinkl Precursive" panose="02000000000000000000" pitchFamily="2" charset="0"/>
              </a:rPr>
              <a:t>Red Card</a:t>
            </a:r>
            <a:r>
              <a:rPr lang="en-US" sz="1400" b="1" dirty="0">
                <a:solidFill>
                  <a:srgbClr val="FF0000"/>
                </a:solidFill>
                <a:latin typeface="Twinkl Precursive" panose="02000000000000000000" pitchFamily="2" charset="0"/>
              </a:rPr>
              <a:t> </a:t>
            </a:r>
            <a:r>
              <a:rPr lang="en-US" sz="1400" b="1" dirty="0">
                <a:latin typeface="Twinkl Precursive" panose="02000000000000000000" pitchFamily="2" charset="0"/>
              </a:rPr>
              <a:t>– </a:t>
            </a:r>
            <a:r>
              <a:rPr lang="en-US" sz="1400" dirty="0">
                <a:latin typeface="Twinkl Precursive" panose="02000000000000000000" pitchFamily="2" charset="0"/>
              </a:rPr>
              <a:t>More serious incidents such as physical contact or if the </a:t>
            </a:r>
            <a:r>
              <a:rPr lang="en-US" sz="1400" dirty="0" err="1">
                <a:latin typeface="Twinkl Precursive" panose="02000000000000000000" pitchFamily="2" charset="0"/>
              </a:rPr>
              <a:t>behaviour</a:t>
            </a:r>
            <a:r>
              <a:rPr lang="en-US" sz="1400" dirty="0">
                <a:latin typeface="Twinkl Precursive" panose="02000000000000000000" pitchFamily="2" charset="0"/>
              </a:rPr>
              <a:t> chain has been reached twice in a day. Recorded on Dojo and parents to be informed.</a:t>
            </a:r>
          </a:p>
          <a:p>
            <a:endParaRPr lang="en-US" sz="1200" dirty="0"/>
          </a:p>
          <a:p>
            <a:endParaRPr lang="en-US" sz="1200" dirty="0"/>
          </a:p>
        </p:txBody>
      </p:sp>
    </p:spTree>
    <p:extLst>
      <p:ext uri="{BB962C8B-B14F-4D97-AF65-F5344CB8AC3E}">
        <p14:creationId xmlns:p14="http://schemas.microsoft.com/office/powerpoint/2010/main" val="383286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ainbow Wallpaper • Colourful Kids Wallpaper • Milton &amp; King EU"/>
          <p:cNvPicPr>
            <a:picLocks noChangeAspect="1" noChangeArrowheads="1"/>
          </p:cNvPicPr>
          <p:nvPr/>
        </p:nvPicPr>
        <p:blipFill rotWithShape="1">
          <a:blip r:embed="rId2">
            <a:extLst>
              <a:ext uri="{28A0092B-C50C-407E-A947-70E740481C1C}">
                <a14:useLocalDpi xmlns:a14="http://schemas.microsoft.com/office/drawing/2010/main" val="0"/>
              </a:ext>
            </a:extLst>
          </a:blip>
          <a:srcRect b="37247"/>
          <a:stretch/>
        </p:blipFill>
        <p:spPr bwMode="auto">
          <a:xfrm>
            <a:off x="0" y="0"/>
            <a:ext cx="9337964" cy="7031769"/>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30" name="Title 1"/>
          <p:cNvSpPr>
            <a:spLocks noGrp="1"/>
          </p:cNvSpPr>
          <p:nvPr>
            <p:ph type="ctrTitle"/>
          </p:nvPr>
        </p:nvSpPr>
        <p:spPr>
          <a:xfrm>
            <a:off x="-255210" y="549829"/>
            <a:ext cx="8969719" cy="1108362"/>
          </a:xfrm>
          <a:solidFill>
            <a:srgbClr val="FFFFFF">
              <a:alpha val="50196"/>
            </a:srgbClr>
          </a:solidFill>
          <a:ln>
            <a:noFill/>
          </a:ln>
        </p:spPr>
        <p:style>
          <a:lnRef idx="2">
            <a:schemeClr val="dk1"/>
          </a:lnRef>
          <a:fillRef idx="1">
            <a:schemeClr val="lt1"/>
          </a:fillRef>
          <a:effectRef idx="0">
            <a:schemeClr val="dk1"/>
          </a:effectRef>
          <a:fontRef idx="minor">
            <a:schemeClr val="dk1"/>
          </a:fontRef>
        </p:style>
        <p:txBody>
          <a:bodyPr/>
          <a:lstStyle/>
          <a:p>
            <a:pPr algn="ctr"/>
            <a:r>
              <a:rPr lang="en-GB" dirty="0">
                <a:solidFill>
                  <a:sysClr val="windowText" lastClr="000000"/>
                </a:solidFill>
                <a:latin typeface="Twinkl Precursive" panose="02000000000000000000" pitchFamily="2" charset="0"/>
              </a:rPr>
              <a:t>Getting in touch with us…</a:t>
            </a:r>
          </a:p>
        </p:txBody>
      </p:sp>
      <p:sp>
        <p:nvSpPr>
          <p:cNvPr id="2" name="Rectangle 1"/>
          <p:cNvSpPr/>
          <p:nvPr/>
        </p:nvSpPr>
        <p:spPr>
          <a:xfrm>
            <a:off x="429491" y="1524000"/>
            <a:ext cx="8575964" cy="4918364"/>
          </a:xfrm>
          <a:prstGeom prst="rect">
            <a:avLst/>
          </a:prstGeom>
          <a:solidFill>
            <a:schemeClr val="bg1"/>
          </a:solid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6AF0781-7949-4F6D-A431-323345054B52}"/>
              </a:ext>
            </a:extLst>
          </p:cNvPr>
          <p:cNvSpPr txBox="1"/>
          <p:nvPr/>
        </p:nvSpPr>
        <p:spPr>
          <a:xfrm>
            <a:off x="514706" y="1595021"/>
            <a:ext cx="8308551" cy="4770537"/>
          </a:xfrm>
          <a:prstGeom prst="rect">
            <a:avLst/>
          </a:prstGeom>
          <a:noFill/>
        </p:spPr>
        <p:txBody>
          <a:bodyPr wrap="square" lIns="91440" tIns="45720" rIns="91440" bIns="45720" anchor="t">
            <a:spAutoFit/>
          </a:bodyPr>
          <a:lstStyle/>
          <a:p>
            <a:pPr algn="just"/>
            <a:r>
              <a:rPr lang="en-GB" sz="1600" dirty="0">
                <a:latin typeface="Twinkl Precursive" panose="02000000000000000000" pitchFamily="2" charset="0"/>
              </a:rPr>
              <a:t>For any </a:t>
            </a:r>
            <a:r>
              <a:rPr lang="en-GB" sz="1600" b="1" dirty="0">
                <a:latin typeface="Twinkl Precursive" panose="02000000000000000000" pitchFamily="2" charset="0"/>
              </a:rPr>
              <a:t>urgent</a:t>
            </a:r>
            <a:r>
              <a:rPr lang="en-GB" sz="1600" dirty="0">
                <a:latin typeface="Twinkl Precursive" panose="02000000000000000000" pitchFamily="2" charset="0"/>
              </a:rPr>
              <a:t> and/or </a:t>
            </a:r>
            <a:r>
              <a:rPr lang="en-GB" sz="1600" b="1" dirty="0">
                <a:latin typeface="Twinkl Precursive" panose="02000000000000000000" pitchFamily="2" charset="0"/>
              </a:rPr>
              <a:t>time-sensitive</a:t>
            </a:r>
            <a:r>
              <a:rPr lang="en-GB" sz="1600" dirty="0">
                <a:latin typeface="Twinkl Precursive" panose="02000000000000000000" pitchFamily="2" charset="0"/>
              </a:rPr>
              <a:t> messages or queries, please contact the </a:t>
            </a:r>
            <a:r>
              <a:rPr lang="en-GB" sz="1600" b="1" dirty="0">
                <a:latin typeface="Twinkl Precursive" panose="02000000000000000000" pitchFamily="2" charset="0"/>
              </a:rPr>
              <a:t>School Office </a:t>
            </a:r>
            <a:r>
              <a:rPr lang="en-GB" sz="1600" dirty="0">
                <a:latin typeface="Twinkl Precursive" panose="02000000000000000000" pitchFamily="2" charset="0"/>
              </a:rPr>
              <a:t>as your first port of contact. This includes last-minute changes to collection arrangements, notifying us of illness etc. </a:t>
            </a:r>
          </a:p>
          <a:p>
            <a:pPr algn="just"/>
            <a:endParaRPr lang="en-GB" sz="1600" dirty="0">
              <a:latin typeface="Twinkl Precursive" panose="02000000000000000000" pitchFamily="2" charset="0"/>
            </a:endParaRPr>
          </a:p>
          <a:p>
            <a:pPr algn="just"/>
            <a:r>
              <a:rPr lang="en-GB" sz="1600" dirty="0">
                <a:latin typeface="Twinkl Precursive" panose="02000000000000000000" pitchFamily="2" charset="0"/>
              </a:rPr>
              <a:t>This ensures that important information is received promptly as classroom-based staff are with the children during school hours so will not see Dojo messages. This also avoids messages being missed if a staff member is not in school.</a:t>
            </a:r>
          </a:p>
          <a:p>
            <a:pPr algn="just"/>
            <a:endParaRPr lang="en-GB" sz="1600" dirty="0">
              <a:latin typeface="Twinkl Precursive" panose="02000000000000000000" pitchFamily="2" charset="0"/>
            </a:endParaRPr>
          </a:p>
          <a:p>
            <a:pPr algn="just"/>
            <a:r>
              <a:rPr lang="en-GB" sz="1600" dirty="0">
                <a:latin typeface="Twinkl Precursive" panose="02000000000000000000" pitchFamily="2" charset="0"/>
              </a:rPr>
              <a:t>We love seeing you face to face and will always be happy to talk to you about your child, however, please be mindful of the fact that at the beginning of the school day class teachers and support staff need to be in the classrooms supporting children with their morning tasks. At the end of the school day, school staff will be focussing on dismissing children safely and therefore may not be able to speak to you. </a:t>
            </a:r>
          </a:p>
          <a:p>
            <a:pPr algn="just"/>
            <a:endParaRPr lang="en-GB" sz="1600" dirty="0">
              <a:latin typeface="Twinkl Precursive" panose="02000000000000000000" pitchFamily="2" charset="0"/>
            </a:endParaRPr>
          </a:p>
          <a:p>
            <a:pPr algn="just"/>
            <a:endParaRPr lang="en-GB" sz="1600" dirty="0">
              <a:latin typeface="Twinkl Precursive" panose="02000000000000000000" pitchFamily="2" charset="0"/>
            </a:endParaRPr>
          </a:p>
        </p:txBody>
      </p:sp>
      <p:pic>
        <p:nvPicPr>
          <p:cNvPr id="3" name="Picture 4" descr="Icon&#10;&#10;Description automatically generated">
            <a:extLst>
              <a:ext uri="{FF2B5EF4-FFF2-40B4-BE49-F238E27FC236}">
                <a16:creationId xmlns:a16="http://schemas.microsoft.com/office/drawing/2014/main" id="{40A04222-7A0B-B169-966F-26DC6B13F3A6}"/>
              </a:ext>
            </a:extLst>
          </p:cNvPr>
          <p:cNvPicPr>
            <a:picLocks noChangeAspect="1"/>
          </p:cNvPicPr>
          <p:nvPr/>
        </p:nvPicPr>
        <p:blipFill>
          <a:blip r:embed="rId3"/>
          <a:stretch>
            <a:fillRect/>
          </a:stretch>
        </p:blipFill>
        <p:spPr>
          <a:xfrm>
            <a:off x="7995200" y="0"/>
            <a:ext cx="1440735" cy="1440735"/>
          </a:xfrm>
          <a:prstGeom prst="rect">
            <a:avLst/>
          </a:prstGeom>
        </p:spPr>
      </p:pic>
    </p:spTree>
    <p:extLst>
      <p:ext uri="{BB962C8B-B14F-4D97-AF65-F5344CB8AC3E}">
        <p14:creationId xmlns:p14="http://schemas.microsoft.com/office/powerpoint/2010/main" val="97105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ainbow Wallpaper • Colourful Kids Wallpaper • Milton &amp; King EU"/>
          <p:cNvPicPr>
            <a:picLocks noChangeAspect="1" noChangeArrowheads="1"/>
          </p:cNvPicPr>
          <p:nvPr/>
        </p:nvPicPr>
        <p:blipFill rotWithShape="1">
          <a:blip r:embed="rId2">
            <a:extLst>
              <a:ext uri="{28A0092B-C50C-407E-A947-70E740481C1C}">
                <a14:useLocalDpi xmlns:a14="http://schemas.microsoft.com/office/drawing/2010/main" val="0"/>
              </a:ext>
            </a:extLst>
          </a:blip>
          <a:srcRect b="37247"/>
          <a:stretch/>
        </p:blipFill>
        <p:spPr bwMode="auto">
          <a:xfrm>
            <a:off x="0" y="-173769"/>
            <a:ext cx="9337964" cy="7031769"/>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30" name="Title 1"/>
          <p:cNvSpPr>
            <a:spLocks noGrp="1"/>
          </p:cNvSpPr>
          <p:nvPr>
            <p:ph type="ctrTitle"/>
          </p:nvPr>
        </p:nvSpPr>
        <p:spPr>
          <a:xfrm>
            <a:off x="0" y="44734"/>
            <a:ext cx="9144000" cy="1911927"/>
          </a:xfrm>
          <a:solidFill>
            <a:srgbClr val="FFFFFF">
              <a:alpha val="50196"/>
            </a:srgbClr>
          </a:solidFill>
          <a:ln>
            <a:noFill/>
          </a:ln>
        </p:spPr>
        <p:style>
          <a:lnRef idx="2">
            <a:schemeClr val="dk1"/>
          </a:lnRef>
          <a:fillRef idx="1">
            <a:schemeClr val="lt1"/>
          </a:fillRef>
          <a:effectRef idx="0">
            <a:schemeClr val="dk1"/>
          </a:effectRef>
          <a:fontRef idx="minor">
            <a:schemeClr val="dk1"/>
          </a:fontRef>
        </p:style>
        <p:txBody>
          <a:bodyPr/>
          <a:lstStyle/>
          <a:p>
            <a:pPr algn="ctr"/>
            <a:r>
              <a:rPr lang="en-GB" sz="4500" dirty="0">
                <a:solidFill>
                  <a:sysClr val="windowText" lastClr="000000"/>
                </a:solidFill>
                <a:latin typeface="Twinkl Precursive" panose="02000000000000000000" pitchFamily="2" charset="0"/>
              </a:rPr>
              <a:t>School Values/Learning Behaviours</a:t>
            </a:r>
          </a:p>
        </p:txBody>
      </p:sp>
      <p:sp>
        <p:nvSpPr>
          <p:cNvPr id="2" name="Rectangle 1"/>
          <p:cNvSpPr/>
          <p:nvPr/>
        </p:nvSpPr>
        <p:spPr>
          <a:xfrm>
            <a:off x="374073" y="2175164"/>
            <a:ext cx="8562109" cy="4502727"/>
          </a:xfrm>
          <a:prstGeom prst="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450813" y="3244334"/>
            <a:ext cx="1769878"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p>
        </p:txBody>
      </p:sp>
      <p:pic>
        <p:nvPicPr>
          <p:cNvPr id="7" name="Picture 4" descr="Keys-Poster-YCDI ‣ You Can Do It! Education">
            <a:extLst>
              <a:ext uri="{FF2B5EF4-FFF2-40B4-BE49-F238E27FC236}">
                <a16:creationId xmlns:a16="http://schemas.microsoft.com/office/drawing/2014/main" id="{F368AF35-A6B1-499C-8DF1-8CAEBAC446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20" t="5026" r="8296" b="7218"/>
          <a:stretch/>
        </p:blipFill>
        <p:spPr bwMode="auto">
          <a:xfrm>
            <a:off x="6895462" y="2274926"/>
            <a:ext cx="1926003" cy="1938815"/>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5">
            <a:extLst>
              <a:ext uri="{FF2B5EF4-FFF2-40B4-BE49-F238E27FC236}">
                <a16:creationId xmlns:a16="http://schemas.microsoft.com/office/drawing/2014/main" id="{4A86D9B6-B20C-F849-0FA8-C2A8F3011468}"/>
              </a:ext>
            </a:extLst>
          </p:cNvPr>
          <p:cNvSpPr>
            <a:spLocks noGrp="1"/>
          </p:cNvSpPr>
          <p:nvPr>
            <p:ph type="subTitle" idx="1"/>
          </p:nvPr>
        </p:nvSpPr>
        <p:spPr>
          <a:xfrm>
            <a:off x="540326" y="2335078"/>
            <a:ext cx="2749296" cy="1303948"/>
          </a:xfrm>
        </p:spPr>
        <p:txBody>
          <a:bodyPr>
            <a:normAutofit fontScale="25000" lnSpcReduction="20000"/>
          </a:bodyPr>
          <a:lstStyle/>
          <a:p>
            <a:pPr algn="l"/>
            <a:r>
              <a:rPr lang="en-US" sz="7200" b="1" dirty="0">
                <a:latin typeface="Twinkl Precursive" panose="02000000000000000000" pitchFamily="2" charset="0"/>
              </a:rPr>
              <a:t>Each of our year groups are ambassadors for our chosen Christian values: </a:t>
            </a:r>
            <a:br>
              <a:rPr lang="en-US" sz="4000" dirty="0"/>
            </a:br>
            <a:endParaRPr lang="en-US" sz="4000" dirty="0"/>
          </a:p>
          <a:p>
            <a:pPr algn="l"/>
            <a:r>
              <a:rPr lang="en-US" sz="7200" b="1" i="1" dirty="0">
                <a:latin typeface="Twinkl Precursive" panose="02000000000000000000" pitchFamily="2" charset="0"/>
              </a:rPr>
              <a:t>Friendship – EYFS</a:t>
            </a:r>
            <a:br>
              <a:rPr lang="en-US" sz="7200" b="1" i="1" dirty="0">
                <a:latin typeface="Twinkl Precursive" panose="02000000000000000000" pitchFamily="2" charset="0"/>
              </a:rPr>
            </a:br>
            <a:r>
              <a:rPr lang="en-US" sz="7200" b="1" i="1" dirty="0">
                <a:latin typeface="Twinkl Precursive" panose="02000000000000000000" pitchFamily="2" charset="0"/>
              </a:rPr>
              <a:t>Generosity – Y1</a:t>
            </a:r>
            <a:br>
              <a:rPr lang="en-US" sz="7200" b="1" i="1" dirty="0">
                <a:latin typeface="Twinkl Precursive" panose="02000000000000000000" pitchFamily="2" charset="0"/>
              </a:rPr>
            </a:br>
            <a:r>
              <a:rPr lang="en-US" sz="7200" b="1" i="1" dirty="0">
                <a:latin typeface="Twinkl Precursive" panose="02000000000000000000" pitchFamily="2" charset="0"/>
              </a:rPr>
              <a:t>Courage - Y2</a:t>
            </a:r>
            <a:br>
              <a:rPr lang="en-US" sz="7200" b="1" i="1" dirty="0">
                <a:latin typeface="Twinkl Precursive" panose="02000000000000000000" pitchFamily="2" charset="0"/>
              </a:rPr>
            </a:br>
            <a:r>
              <a:rPr lang="en-US" sz="7200" b="1" i="1" dirty="0">
                <a:latin typeface="Twinkl Precursive" panose="02000000000000000000" pitchFamily="2" charset="0"/>
              </a:rPr>
              <a:t>Thankfulness – Y3</a:t>
            </a:r>
            <a:br>
              <a:rPr lang="en-US" sz="7200" b="1" i="1" dirty="0">
                <a:latin typeface="Twinkl Precursive" panose="02000000000000000000" pitchFamily="2" charset="0"/>
              </a:rPr>
            </a:br>
            <a:r>
              <a:rPr lang="en-US" sz="7200" b="1" i="1" dirty="0">
                <a:latin typeface="Twinkl Precursive" panose="02000000000000000000" pitchFamily="2" charset="0"/>
              </a:rPr>
              <a:t>Trust – Y4</a:t>
            </a:r>
            <a:br>
              <a:rPr lang="en-US" sz="7200" b="1" i="1" dirty="0">
                <a:latin typeface="Twinkl Precursive" panose="02000000000000000000" pitchFamily="2" charset="0"/>
              </a:rPr>
            </a:br>
            <a:r>
              <a:rPr lang="en-US" sz="7200" b="1" i="1" dirty="0">
                <a:latin typeface="Twinkl Precursive" panose="02000000000000000000" pitchFamily="2" charset="0"/>
              </a:rPr>
              <a:t>Forgiveness - Y5</a:t>
            </a:r>
            <a:br>
              <a:rPr lang="en-US" sz="7200" b="1" i="1" dirty="0">
                <a:latin typeface="Twinkl Precursive" panose="02000000000000000000" pitchFamily="2" charset="0"/>
              </a:rPr>
            </a:br>
            <a:r>
              <a:rPr lang="en-US" sz="7200" b="1" i="1" dirty="0">
                <a:latin typeface="Twinkl Precursive" panose="02000000000000000000" pitchFamily="2" charset="0"/>
              </a:rPr>
              <a:t>Justice – Y6</a:t>
            </a:r>
          </a:p>
          <a:p>
            <a:pPr algn="l"/>
            <a:br>
              <a:rPr lang="en-US" dirty="0"/>
            </a:br>
            <a:endParaRPr lang="en-US" dirty="0"/>
          </a:p>
          <a:p>
            <a:pPr algn="l"/>
            <a:endParaRPr lang="en-US" dirty="0"/>
          </a:p>
          <a:p>
            <a:pPr algn="l"/>
            <a:endParaRPr lang="en-US" dirty="0"/>
          </a:p>
          <a:p>
            <a:pPr algn="l"/>
            <a:endParaRPr lang="en-US" dirty="0"/>
          </a:p>
          <a:p>
            <a:pPr marL="285750" indent="-285750" algn="l">
              <a:buFont typeface="Arial" panose="020B0604020202020204" pitchFamily="34" charset="0"/>
              <a:buChar char="•"/>
            </a:pPr>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p:txBody>
      </p:sp>
      <p:sp>
        <p:nvSpPr>
          <p:cNvPr id="9" name="Subtitle 5">
            <a:extLst>
              <a:ext uri="{FF2B5EF4-FFF2-40B4-BE49-F238E27FC236}">
                <a16:creationId xmlns:a16="http://schemas.microsoft.com/office/drawing/2014/main" id="{74CBF645-EB32-46AF-AF6D-123B437C6D41}"/>
              </a:ext>
            </a:extLst>
          </p:cNvPr>
          <p:cNvSpPr txBox="1">
            <a:spLocks/>
          </p:cNvSpPr>
          <p:nvPr/>
        </p:nvSpPr>
        <p:spPr>
          <a:xfrm>
            <a:off x="3971765" y="2287174"/>
            <a:ext cx="2521915" cy="3667312"/>
          </a:xfrm>
          <a:prstGeom prst="rect">
            <a:avLst/>
          </a:prstGeom>
        </p:spPr>
        <p:txBody>
          <a:bodyPr vert="horz" lIns="91440" tIns="45720" rIns="91440" bIns="45720" rtlCol="0" anchor="t">
            <a:normAutofit fontScale="25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US" sz="4800" b="1" dirty="0">
                <a:latin typeface="Twinkl Precursive" panose="02000000000000000000" pitchFamily="2" charset="0"/>
              </a:rPr>
              <a:t>We teach skills that are needed to learn well - Keys To Success</a:t>
            </a:r>
          </a:p>
          <a:p>
            <a:pPr algn="ctr"/>
            <a:r>
              <a:rPr lang="en-US" sz="4800" b="1" u="sng" dirty="0">
                <a:latin typeface="Twinkl Precursive" panose="02000000000000000000" pitchFamily="2" charset="0"/>
              </a:rPr>
              <a:t>Whole School </a:t>
            </a:r>
          </a:p>
          <a:p>
            <a:pPr algn="l"/>
            <a:r>
              <a:rPr lang="en-US" sz="4400" b="1" i="1" dirty="0">
                <a:solidFill>
                  <a:srgbClr val="FF0000"/>
                </a:solidFill>
                <a:latin typeface="Twinkl Precursive" panose="02000000000000000000" pitchFamily="2" charset="0"/>
              </a:rPr>
              <a:t>Resilience </a:t>
            </a:r>
          </a:p>
          <a:p>
            <a:pPr algn="l"/>
            <a:r>
              <a:rPr lang="en-US" sz="4400" b="1" i="1" dirty="0">
                <a:solidFill>
                  <a:srgbClr val="7030A0"/>
                </a:solidFill>
                <a:latin typeface="Twinkl Precursive" panose="02000000000000000000" pitchFamily="2" charset="0"/>
              </a:rPr>
              <a:t>Persistence</a:t>
            </a:r>
            <a:r>
              <a:rPr lang="en-US" sz="4400" b="1" i="1" dirty="0">
                <a:latin typeface="Twinkl Precursive" panose="02000000000000000000" pitchFamily="2" charset="0"/>
              </a:rPr>
              <a:t> </a:t>
            </a:r>
          </a:p>
          <a:p>
            <a:pPr algn="l"/>
            <a:r>
              <a:rPr lang="en-US" sz="4400" b="1" i="1" dirty="0" err="1">
                <a:solidFill>
                  <a:schemeClr val="accent3">
                    <a:lumMod val="60000"/>
                    <a:lumOff val="40000"/>
                  </a:schemeClr>
                </a:solidFill>
                <a:latin typeface="Twinkl Precursive" panose="02000000000000000000" pitchFamily="2" charset="0"/>
              </a:rPr>
              <a:t>Organisation</a:t>
            </a:r>
            <a:r>
              <a:rPr lang="en-US" sz="4400" b="1" i="1" dirty="0">
                <a:solidFill>
                  <a:schemeClr val="accent3">
                    <a:lumMod val="60000"/>
                    <a:lumOff val="40000"/>
                  </a:schemeClr>
                </a:solidFill>
                <a:latin typeface="Twinkl Precursive" panose="02000000000000000000" pitchFamily="2" charset="0"/>
              </a:rPr>
              <a:t> </a:t>
            </a:r>
          </a:p>
          <a:p>
            <a:pPr algn="l"/>
            <a:r>
              <a:rPr lang="en-US" sz="4400" b="1" i="1" dirty="0">
                <a:solidFill>
                  <a:srgbClr val="00B050"/>
                </a:solidFill>
                <a:latin typeface="Twinkl Precursive" panose="02000000000000000000" pitchFamily="2" charset="0"/>
              </a:rPr>
              <a:t>Getting Along </a:t>
            </a:r>
          </a:p>
          <a:p>
            <a:pPr algn="l"/>
            <a:r>
              <a:rPr lang="en-US" sz="4400" b="1" i="1" dirty="0">
                <a:solidFill>
                  <a:srgbClr val="FFC000"/>
                </a:solidFill>
                <a:latin typeface="Twinkl Precursive" panose="02000000000000000000" pitchFamily="2" charset="0"/>
              </a:rPr>
              <a:t>Confidence</a:t>
            </a:r>
            <a:r>
              <a:rPr lang="en-US" sz="4400" b="1" i="1" dirty="0">
                <a:latin typeface="Twinkl Precursive" panose="02000000000000000000" pitchFamily="2" charset="0"/>
              </a:rPr>
              <a:t>  PLUS……</a:t>
            </a:r>
          </a:p>
          <a:p>
            <a:pPr algn="l"/>
            <a:r>
              <a:rPr lang="en-US" sz="4400" b="1" i="1" dirty="0">
                <a:latin typeface="Twinkl Precursive" panose="02000000000000000000" pitchFamily="2" charset="0"/>
              </a:rPr>
              <a:t>EYFS - Independence </a:t>
            </a:r>
          </a:p>
          <a:p>
            <a:pPr algn="l"/>
            <a:r>
              <a:rPr lang="en-US" sz="4400" b="1" i="1" dirty="0">
                <a:latin typeface="Twinkl Precursive" panose="02000000000000000000" pitchFamily="2" charset="0"/>
              </a:rPr>
              <a:t>Y1 – Concentration</a:t>
            </a:r>
          </a:p>
          <a:p>
            <a:pPr algn="l"/>
            <a:r>
              <a:rPr lang="en-US" sz="4400" b="1" i="1" dirty="0">
                <a:latin typeface="Twinkl Precursive" panose="02000000000000000000" pitchFamily="2" charset="0"/>
              </a:rPr>
              <a:t>Y2 - Making connections and asking Questions</a:t>
            </a:r>
          </a:p>
          <a:p>
            <a:pPr algn="l"/>
            <a:r>
              <a:rPr lang="en-US" sz="4400" b="1" i="1" dirty="0">
                <a:latin typeface="Twinkl Precursive" panose="02000000000000000000" pitchFamily="2" charset="0"/>
              </a:rPr>
              <a:t>Y3 - Curiosity </a:t>
            </a:r>
          </a:p>
          <a:p>
            <a:pPr algn="l"/>
            <a:r>
              <a:rPr lang="en-US" sz="4400" b="1" i="1" dirty="0">
                <a:latin typeface="Twinkl Precursive" panose="02000000000000000000" pitchFamily="2" charset="0"/>
              </a:rPr>
              <a:t>Y4 - Managing Impulsivity</a:t>
            </a:r>
          </a:p>
          <a:p>
            <a:pPr algn="l"/>
            <a:r>
              <a:rPr lang="en-US" sz="4400" b="1" i="1" dirty="0">
                <a:latin typeface="Twinkl Precursive" panose="02000000000000000000" pitchFamily="2" charset="0"/>
              </a:rPr>
              <a:t>Y5 - Self-esteem</a:t>
            </a:r>
          </a:p>
          <a:p>
            <a:pPr algn="l"/>
            <a:r>
              <a:rPr lang="en-US" sz="4400" b="1" i="1" dirty="0">
                <a:latin typeface="Twinkl Precursive" panose="02000000000000000000" pitchFamily="2" charset="0"/>
              </a:rPr>
              <a:t>Y6 - Self-efficacy</a:t>
            </a:r>
          </a:p>
          <a:p>
            <a:pPr algn="l"/>
            <a:endParaRPr lang="en-US" sz="4000" dirty="0"/>
          </a:p>
          <a:p>
            <a:pPr algn="l"/>
            <a:br>
              <a:rPr lang="en-US" dirty="0"/>
            </a:br>
            <a:endParaRPr lang="en-US" dirty="0"/>
          </a:p>
          <a:p>
            <a:pPr algn="l"/>
            <a:endParaRPr lang="en-US" dirty="0"/>
          </a:p>
          <a:p>
            <a:pPr algn="l"/>
            <a:endParaRPr lang="en-US" dirty="0"/>
          </a:p>
          <a:p>
            <a:pPr algn="l"/>
            <a:endParaRPr lang="en-US" dirty="0"/>
          </a:p>
          <a:p>
            <a:pPr marL="285750" indent="-285750" algn="l">
              <a:buFont typeface="Arial" panose="020B0604020202020204" pitchFamily="34" charset="0"/>
              <a:buChar char="•"/>
            </a:pPr>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339055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ainbow Wallpaper • Colourful Kids Wallpaper • Milton &amp; King EU"/>
          <p:cNvPicPr>
            <a:picLocks noChangeAspect="1" noChangeArrowheads="1"/>
          </p:cNvPicPr>
          <p:nvPr/>
        </p:nvPicPr>
        <p:blipFill rotWithShape="1">
          <a:blip r:embed="rId2">
            <a:extLst>
              <a:ext uri="{28A0092B-C50C-407E-A947-70E740481C1C}">
                <a14:useLocalDpi xmlns:a14="http://schemas.microsoft.com/office/drawing/2010/main" val="0"/>
              </a:ext>
            </a:extLst>
          </a:blip>
          <a:srcRect b="37247"/>
          <a:stretch/>
        </p:blipFill>
        <p:spPr bwMode="auto">
          <a:xfrm>
            <a:off x="0" y="-173769"/>
            <a:ext cx="9337964" cy="7031769"/>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30" name="Title 1"/>
          <p:cNvSpPr>
            <a:spLocks noGrp="1"/>
          </p:cNvSpPr>
          <p:nvPr>
            <p:ph type="ctrTitle"/>
          </p:nvPr>
        </p:nvSpPr>
        <p:spPr>
          <a:xfrm>
            <a:off x="332509" y="305789"/>
            <a:ext cx="8672946" cy="1108362"/>
          </a:xfrm>
          <a:solidFill>
            <a:srgbClr val="FFFFFF">
              <a:alpha val="50196"/>
            </a:srgbClr>
          </a:solidFill>
          <a:ln>
            <a:noFill/>
          </a:ln>
        </p:spPr>
        <p:style>
          <a:lnRef idx="2">
            <a:schemeClr val="dk1"/>
          </a:lnRef>
          <a:fillRef idx="1">
            <a:schemeClr val="lt1"/>
          </a:fillRef>
          <a:effectRef idx="0">
            <a:schemeClr val="dk1"/>
          </a:effectRef>
          <a:fontRef idx="minor">
            <a:schemeClr val="dk1"/>
          </a:fontRef>
        </p:style>
        <p:txBody>
          <a:bodyPr/>
          <a:lstStyle/>
          <a:p>
            <a:pPr algn="ctr"/>
            <a:r>
              <a:rPr lang="en-GB" sz="4800" dirty="0">
                <a:solidFill>
                  <a:sysClr val="windowText" lastClr="000000"/>
                </a:solidFill>
                <a:latin typeface="Twinkl Precursive" panose="02000000000000000000" pitchFamily="2" charset="0"/>
              </a:rPr>
              <a:t>Year Group Organisation</a:t>
            </a:r>
          </a:p>
        </p:txBody>
      </p:sp>
      <p:sp>
        <p:nvSpPr>
          <p:cNvPr id="2" name="Rectangle 1"/>
          <p:cNvSpPr/>
          <p:nvPr/>
        </p:nvSpPr>
        <p:spPr>
          <a:xfrm>
            <a:off x="429491" y="1648691"/>
            <a:ext cx="8478982" cy="4655127"/>
          </a:xfrm>
          <a:prstGeom prst="rect">
            <a:avLst/>
          </a:prstGeom>
          <a:solidFill>
            <a:srgbClr val="FFCC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winkl Precursive" panose="02000000000000000000" pitchFamily="2" charset="0"/>
              </a:rPr>
              <a:t>The Year One classrooms are situated to the left-hand side of the main school office. Each classroom has a named door to identify where your child will enter and then leave at the end of the school day. Year One staff will always be present at the door each morning to welcome the children and will be around at the end of the day too. </a:t>
            </a:r>
          </a:p>
          <a:p>
            <a:endParaRPr lang="en-US" dirty="0">
              <a:solidFill>
                <a:schemeClr val="tx1"/>
              </a:solidFill>
              <a:latin typeface="Twinkl Precursive" panose="02000000000000000000" pitchFamily="2" charset="0"/>
            </a:endParaRPr>
          </a:p>
          <a:p>
            <a:r>
              <a:rPr lang="en-US" dirty="0">
                <a:solidFill>
                  <a:schemeClr val="tx1"/>
                </a:solidFill>
                <a:latin typeface="Twinkl Precursive" panose="02000000000000000000" pitchFamily="2" charset="0"/>
              </a:rPr>
              <a:t>In Year One, our PE days will be:</a:t>
            </a:r>
          </a:p>
          <a:p>
            <a:pPr marL="285750" indent="-285750">
              <a:buFont typeface="Arial" panose="020B0604020202020204" pitchFamily="34" charset="0"/>
              <a:buChar char="•"/>
            </a:pPr>
            <a:r>
              <a:rPr lang="en-US" b="1" dirty="0">
                <a:solidFill>
                  <a:schemeClr val="tx1"/>
                </a:solidFill>
                <a:latin typeface="Twinkl Precursive" panose="02000000000000000000" pitchFamily="2" charset="0"/>
              </a:rPr>
              <a:t>1HC</a:t>
            </a:r>
            <a:r>
              <a:rPr lang="en-US" dirty="0">
                <a:solidFill>
                  <a:schemeClr val="tx1"/>
                </a:solidFill>
                <a:latin typeface="Twinkl Precursive" panose="02000000000000000000" pitchFamily="2" charset="0"/>
              </a:rPr>
              <a:t> – Wednesday (alternate) and Friday</a:t>
            </a:r>
          </a:p>
          <a:p>
            <a:pPr marL="285750" indent="-285750">
              <a:buFont typeface="Arial" panose="020B0604020202020204" pitchFamily="34" charset="0"/>
              <a:buChar char="•"/>
            </a:pPr>
            <a:r>
              <a:rPr lang="en-US" b="1" dirty="0">
                <a:solidFill>
                  <a:schemeClr val="tx1"/>
                </a:solidFill>
                <a:latin typeface="Twinkl Precursive" panose="02000000000000000000" pitchFamily="2" charset="0"/>
              </a:rPr>
              <a:t>1GF</a:t>
            </a:r>
            <a:r>
              <a:rPr lang="en-US" dirty="0">
                <a:solidFill>
                  <a:schemeClr val="tx1"/>
                </a:solidFill>
                <a:latin typeface="Twinkl Precursive" panose="02000000000000000000" pitchFamily="2" charset="0"/>
              </a:rPr>
              <a:t> – Wednesday (alternate) and Friday</a:t>
            </a:r>
          </a:p>
          <a:p>
            <a:pPr marL="285750" indent="-285750">
              <a:buFont typeface="Arial" panose="020B0604020202020204" pitchFamily="34" charset="0"/>
              <a:buChar char="•"/>
            </a:pPr>
            <a:endParaRPr lang="en-US" dirty="0">
              <a:solidFill>
                <a:schemeClr val="tx1"/>
              </a:solidFill>
              <a:latin typeface="Twinkl Precursive" panose="02000000000000000000" pitchFamily="2" charset="0"/>
            </a:endParaRPr>
          </a:p>
          <a:p>
            <a:r>
              <a:rPr lang="en-US" dirty="0">
                <a:solidFill>
                  <a:schemeClr val="tx1"/>
                </a:solidFill>
                <a:latin typeface="Twinkl Precursive" panose="02000000000000000000" pitchFamily="2" charset="0"/>
              </a:rPr>
              <a:t>On alternate </a:t>
            </a:r>
            <a:r>
              <a:rPr lang="en-US" b="1" u="sng" dirty="0">
                <a:solidFill>
                  <a:schemeClr val="tx1"/>
                </a:solidFill>
                <a:latin typeface="Twinkl Precursive" panose="02000000000000000000" pitchFamily="2" charset="0"/>
              </a:rPr>
              <a:t>Wednesdays</a:t>
            </a:r>
            <a:r>
              <a:rPr lang="en-US" dirty="0">
                <a:solidFill>
                  <a:schemeClr val="tx1"/>
                </a:solidFill>
                <a:latin typeface="Twinkl Precursive" panose="02000000000000000000" pitchFamily="2" charset="0"/>
              </a:rPr>
              <a:t>, your child will be taking part in a Forest School session so they must attend school wearing their Sherrier school uniform that is appropriate to being outside and the weather conditions. Please can you also ensure that your child has a pair of named wellington boots in school at all times. Thank you!</a:t>
            </a:r>
            <a:endParaRPr lang="en-GB" dirty="0">
              <a:latin typeface="Twinkl Precursive" panose="02000000000000000000" pitchFamily="2" charset="0"/>
            </a:endParaRPr>
          </a:p>
        </p:txBody>
      </p:sp>
    </p:spTree>
    <p:extLst>
      <p:ext uri="{BB962C8B-B14F-4D97-AF65-F5344CB8AC3E}">
        <p14:creationId xmlns:p14="http://schemas.microsoft.com/office/powerpoint/2010/main" val="292660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ainbow Wallpaper • Colourful Kids Wallpaper • Milton &amp; King EU"/>
          <p:cNvPicPr>
            <a:picLocks noChangeAspect="1" noChangeArrowheads="1"/>
          </p:cNvPicPr>
          <p:nvPr/>
        </p:nvPicPr>
        <p:blipFill rotWithShape="1">
          <a:blip r:embed="rId2">
            <a:extLst>
              <a:ext uri="{28A0092B-C50C-407E-A947-70E740481C1C}">
                <a14:useLocalDpi xmlns:a14="http://schemas.microsoft.com/office/drawing/2010/main" val="0"/>
              </a:ext>
            </a:extLst>
          </a:blip>
          <a:srcRect b="37247"/>
          <a:stretch/>
        </p:blipFill>
        <p:spPr bwMode="auto">
          <a:xfrm>
            <a:off x="0" y="-173769"/>
            <a:ext cx="9337964" cy="7031769"/>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30" name="Title 1"/>
          <p:cNvSpPr>
            <a:spLocks noGrp="1"/>
          </p:cNvSpPr>
          <p:nvPr>
            <p:ph type="ctrTitle"/>
          </p:nvPr>
        </p:nvSpPr>
        <p:spPr>
          <a:xfrm>
            <a:off x="235527" y="546264"/>
            <a:ext cx="8672946" cy="999507"/>
          </a:xfrm>
          <a:solidFill>
            <a:srgbClr val="FFFFFF">
              <a:alpha val="50196"/>
            </a:srgbClr>
          </a:solidFill>
          <a:ln>
            <a:noFill/>
          </a:ln>
        </p:spPr>
        <p:style>
          <a:lnRef idx="2">
            <a:schemeClr val="dk1"/>
          </a:lnRef>
          <a:fillRef idx="1">
            <a:schemeClr val="lt1"/>
          </a:fillRef>
          <a:effectRef idx="0">
            <a:schemeClr val="dk1"/>
          </a:effectRef>
          <a:fontRef idx="minor">
            <a:schemeClr val="dk1"/>
          </a:fontRef>
        </p:style>
        <p:txBody>
          <a:bodyPr/>
          <a:lstStyle/>
          <a:p>
            <a:pPr algn="ctr"/>
            <a:r>
              <a:rPr lang="en-GB" dirty="0">
                <a:solidFill>
                  <a:sysClr val="windowText" lastClr="000000"/>
                </a:solidFill>
                <a:latin typeface="Twinkl Precursive" panose="02000000000000000000" pitchFamily="2" charset="0"/>
              </a:rPr>
              <a:t>Curriculum Overview</a:t>
            </a:r>
          </a:p>
        </p:txBody>
      </p:sp>
      <p:sp>
        <p:nvSpPr>
          <p:cNvPr id="2" name="Rectangle 1"/>
          <p:cNvSpPr/>
          <p:nvPr/>
        </p:nvSpPr>
        <p:spPr>
          <a:xfrm>
            <a:off x="332509" y="1458687"/>
            <a:ext cx="8672946" cy="5116288"/>
          </a:xfrm>
          <a:prstGeom prst="rect">
            <a:avLst/>
          </a:prstGeom>
          <a:solidFill>
            <a:srgbClr val="FFCC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Twinkl Precursive" panose="02000000000000000000" pitchFamily="2" charset="0"/>
              </a:rPr>
              <a:t>During the Autumn Term, the children will be making their transition into Key Stage One through approaching the curriculum with a combination of exploratory and focused, independent activities. </a:t>
            </a:r>
          </a:p>
          <a:p>
            <a:endParaRPr lang="en-GB" sz="1600" dirty="0">
              <a:solidFill>
                <a:schemeClr val="tx1"/>
              </a:solidFill>
              <a:latin typeface="Twinkl Precursive" panose="02000000000000000000" pitchFamily="2" charset="0"/>
            </a:endParaRPr>
          </a:p>
          <a:p>
            <a:r>
              <a:rPr lang="en-GB" sz="1600" dirty="0">
                <a:solidFill>
                  <a:schemeClr val="tx1"/>
                </a:solidFill>
                <a:latin typeface="Twinkl Precursive" panose="02000000000000000000" pitchFamily="2" charset="0"/>
              </a:rPr>
              <a:t>As the year progresses, the children will actively take part in daily Writing, Maths, Phonics and Reading (VIPERS) sessions. Throughout the year, our topics will be the ‘Great Fire of London’,  ‘Discovery Island’, and ‘Local Nature Study’, which will incorporate a wide range of curriculum areas.</a:t>
            </a:r>
          </a:p>
          <a:p>
            <a:endParaRPr lang="en-GB" sz="1600" dirty="0">
              <a:solidFill>
                <a:schemeClr val="tx1"/>
              </a:solidFill>
              <a:latin typeface="Twinkl Precursive" panose="02000000000000000000" pitchFamily="2" charset="0"/>
            </a:endParaRPr>
          </a:p>
          <a:p>
            <a:r>
              <a:rPr lang="en-GB" sz="1600" b="1" dirty="0">
                <a:solidFill>
                  <a:schemeClr val="tx1"/>
                </a:solidFill>
                <a:latin typeface="Twinkl Precursive" panose="02000000000000000000" pitchFamily="2" charset="0"/>
              </a:rPr>
              <a:t>Great Fire of London </a:t>
            </a:r>
            <a:r>
              <a:rPr lang="en-GB" sz="1600" dirty="0">
                <a:solidFill>
                  <a:schemeClr val="tx1"/>
                </a:solidFill>
                <a:latin typeface="Twinkl Precursive" panose="02000000000000000000" pitchFamily="2" charset="0"/>
              </a:rPr>
              <a:t>(</a:t>
            </a:r>
            <a:r>
              <a:rPr lang="en-GB" sz="1600" b="1" dirty="0">
                <a:solidFill>
                  <a:srgbClr val="FF0000"/>
                </a:solidFill>
                <a:latin typeface="Twinkl Precursive" panose="02000000000000000000" pitchFamily="2" charset="0"/>
              </a:rPr>
              <a:t>Autumn Term</a:t>
            </a:r>
            <a:r>
              <a:rPr lang="en-GB" sz="1600" dirty="0">
                <a:solidFill>
                  <a:schemeClr val="tx1"/>
                </a:solidFill>
                <a:latin typeface="Twinkl Precursive" panose="02000000000000000000" pitchFamily="2" charset="0"/>
              </a:rPr>
              <a:t>) – History, Art, Geography, D&amp;T and Music</a:t>
            </a:r>
          </a:p>
          <a:p>
            <a:r>
              <a:rPr lang="en-GB" sz="1600" b="1" dirty="0">
                <a:solidFill>
                  <a:schemeClr val="tx1"/>
                </a:solidFill>
                <a:latin typeface="Twinkl Precursive" panose="02000000000000000000" pitchFamily="2" charset="0"/>
              </a:rPr>
              <a:t>Discovery Island </a:t>
            </a:r>
            <a:r>
              <a:rPr lang="en-GB" sz="1600" dirty="0">
                <a:solidFill>
                  <a:schemeClr val="tx1"/>
                </a:solidFill>
                <a:latin typeface="Twinkl Precursive" panose="02000000000000000000" pitchFamily="2" charset="0"/>
              </a:rPr>
              <a:t>(</a:t>
            </a:r>
            <a:r>
              <a:rPr lang="en-GB" sz="1600" b="1" dirty="0">
                <a:solidFill>
                  <a:srgbClr val="00B050"/>
                </a:solidFill>
                <a:latin typeface="Twinkl Precursive" panose="02000000000000000000" pitchFamily="2" charset="0"/>
              </a:rPr>
              <a:t>Spring Term</a:t>
            </a:r>
            <a:r>
              <a:rPr lang="en-GB" sz="1600" dirty="0">
                <a:solidFill>
                  <a:schemeClr val="tx1"/>
                </a:solidFill>
                <a:latin typeface="Twinkl Precursive" panose="02000000000000000000" pitchFamily="2" charset="0"/>
              </a:rPr>
              <a:t>) – Geography, History, Science, Music and D&amp;T</a:t>
            </a:r>
          </a:p>
          <a:p>
            <a:r>
              <a:rPr lang="en-GB" sz="1600" b="1" dirty="0">
                <a:solidFill>
                  <a:schemeClr val="tx1"/>
                </a:solidFill>
                <a:latin typeface="Twinkl Precursive" panose="02000000000000000000" pitchFamily="2" charset="0"/>
              </a:rPr>
              <a:t>Local Nature Study </a:t>
            </a:r>
            <a:r>
              <a:rPr lang="en-GB" sz="1600" dirty="0">
                <a:solidFill>
                  <a:schemeClr val="tx1"/>
                </a:solidFill>
                <a:latin typeface="Twinkl Precursive" panose="02000000000000000000" pitchFamily="2" charset="0"/>
              </a:rPr>
              <a:t>(</a:t>
            </a:r>
            <a:r>
              <a:rPr lang="en-GB" sz="1600" b="1" dirty="0">
                <a:solidFill>
                  <a:srgbClr val="FF6600"/>
                </a:solidFill>
                <a:latin typeface="Twinkl Precursive" panose="02000000000000000000" pitchFamily="2" charset="0"/>
              </a:rPr>
              <a:t>Summer Term</a:t>
            </a:r>
            <a:r>
              <a:rPr lang="en-GB" sz="1600" dirty="0">
                <a:solidFill>
                  <a:schemeClr val="tx1"/>
                </a:solidFill>
                <a:latin typeface="Twinkl Precursive" panose="02000000000000000000" pitchFamily="2" charset="0"/>
              </a:rPr>
              <a:t>) – Science, Geography, Art, Music and D&amp;T</a:t>
            </a:r>
          </a:p>
          <a:p>
            <a:endParaRPr lang="en-GB" sz="1600" dirty="0">
              <a:solidFill>
                <a:schemeClr val="tx1"/>
              </a:solidFill>
              <a:latin typeface="Twinkl Precursive" panose="02000000000000000000" pitchFamily="2" charset="0"/>
            </a:endParaRPr>
          </a:p>
          <a:p>
            <a:r>
              <a:rPr lang="en-GB" sz="1600" dirty="0">
                <a:solidFill>
                  <a:schemeClr val="tx1"/>
                </a:solidFill>
                <a:latin typeface="Twinkl Precursive" panose="02000000000000000000" pitchFamily="2" charset="0"/>
              </a:rPr>
              <a:t>Alongside our core subjects, the children will also take part in regular sessions of Religious Education (RE), Jigsaw, and Computing. </a:t>
            </a:r>
          </a:p>
        </p:txBody>
      </p:sp>
    </p:spTree>
    <p:extLst>
      <p:ext uri="{BB962C8B-B14F-4D97-AF65-F5344CB8AC3E}">
        <p14:creationId xmlns:p14="http://schemas.microsoft.com/office/powerpoint/2010/main" val="21648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ainbow Wallpaper • Colourful Kids Wallpaper • Milton &amp; King EU"/>
          <p:cNvPicPr>
            <a:picLocks noChangeAspect="1" noChangeArrowheads="1"/>
          </p:cNvPicPr>
          <p:nvPr/>
        </p:nvPicPr>
        <p:blipFill rotWithShape="1">
          <a:blip r:embed="rId2">
            <a:extLst>
              <a:ext uri="{28A0092B-C50C-407E-A947-70E740481C1C}">
                <a14:useLocalDpi xmlns:a14="http://schemas.microsoft.com/office/drawing/2010/main" val="0"/>
              </a:ext>
            </a:extLst>
          </a:blip>
          <a:srcRect b="37247"/>
          <a:stretch/>
        </p:blipFill>
        <p:spPr bwMode="auto">
          <a:xfrm>
            <a:off x="0" y="-173769"/>
            <a:ext cx="9337964" cy="7031769"/>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30" name="Title 1"/>
          <p:cNvSpPr>
            <a:spLocks noGrp="1"/>
          </p:cNvSpPr>
          <p:nvPr>
            <p:ph type="ctrTitle"/>
          </p:nvPr>
        </p:nvSpPr>
        <p:spPr>
          <a:xfrm>
            <a:off x="332509" y="-86883"/>
            <a:ext cx="8672946" cy="959719"/>
          </a:xfrm>
          <a:solidFill>
            <a:srgbClr val="FFFFFF">
              <a:alpha val="50196"/>
            </a:srgbClr>
          </a:solidFill>
          <a:ln>
            <a:noFill/>
          </a:ln>
        </p:spPr>
        <p:style>
          <a:lnRef idx="2">
            <a:schemeClr val="dk1"/>
          </a:lnRef>
          <a:fillRef idx="1">
            <a:schemeClr val="lt1"/>
          </a:fillRef>
          <a:effectRef idx="0">
            <a:schemeClr val="dk1"/>
          </a:effectRef>
          <a:fontRef idx="minor">
            <a:schemeClr val="dk1"/>
          </a:fontRef>
        </p:style>
        <p:txBody>
          <a:bodyPr/>
          <a:lstStyle/>
          <a:p>
            <a:pPr algn="ctr"/>
            <a:r>
              <a:rPr lang="en-GB" dirty="0">
                <a:solidFill>
                  <a:sysClr val="windowText" lastClr="000000"/>
                </a:solidFill>
                <a:latin typeface="Twinkl Precursive" panose="02000000000000000000" pitchFamily="2" charset="0"/>
              </a:rPr>
              <a:t>Autumn Overview</a:t>
            </a:r>
          </a:p>
        </p:txBody>
      </p:sp>
      <p:pic>
        <p:nvPicPr>
          <p:cNvPr id="3" name="Picture 2">
            <a:extLst>
              <a:ext uri="{FF2B5EF4-FFF2-40B4-BE49-F238E27FC236}">
                <a16:creationId xmlns:a16="http://schemas.microsoft.com/office/drawing/2014/main" id="{BCFD4027-A4AA-66E6-1952-C360A47D1291}"/>
              </a:ext>
            </a:extLst>
          </p:cNvPr>
          <p:cNvPicPr>
            <a:picLocks noChangeAspect="1"/>
          </p:cNvPicPr>
          <p:nvPr/>
        </p:nvPicPr>
        <p:blipFill>
          <a:blip r:embed="rId3"/>
          <a:stretch>
            <a:fillRect/>
          </a:stretch>
        </p:blipFill>
        <p:spPr>
          <a:xfrm>
            <a:off x="628099" y="1065068"/>
            <a:ext cx="7887801" cy="5315692"/>
          </a:xfrm>
          <a:prstGeom prst="rect">
            <a:avLst/>
          </a:prstGeom>
        </p:spPr>
      </p:pic>
    </p:spTree>
    <p:extLst>
      <p:ext uri="{BB962C8B-B14F-4D97-AF65-F5344CB8AC3E}">
        <p14:creationId xmlns:p14="http://schemas.microsoft.com/office/powerpoint/2010/main" val="400997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ainbow Wallpaper • Colourful Kids Wallpaper • Milton &amp; King EU"/>
          <p:cNvPicPr>
            <a:picLocks noChangeAspect="1" noChangeArrowheads="1"/>
          </p:cNvPicPr>
          <p:nvPr/>
        </p:nvPicPr>
        <p:blipFill rotWithShape="1">
          <a:blip r:embed="rId2">
            <a:extLst>
              <a:ext uri="{28A0092B-C50C-407E-A947-70E740481C1C}">
                <a14:useLocalDpi xmlns:a14="http://schemas.microsoft.com/office/drawing/2010/main" val="0"/>
              </a:ext>
            </a:extLst>
          </a:blip>
          <a:srcRect b="37247"/>
          <a:stretch/>
        </p:blipFill>
        <p:spPr bwMode="auto">
          <a:xfrm>
            <a:off x="0" y="-173769"/>
            <a:ext cx="9337964" cy="7031769"/>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30" name="Title 1"/>
          <p:cNvSpPr>
            <a:spLocks noGrp="1"/>
          </p:cNvSpPr>
          <p:nvPr>
            <p:ph type="ctrTitle"/>
          </p:nvPr>
        </p:nvSpPr>
        <p:spPr>
          <a:xfrm>
            <a:off x="332509" y="-86883"/>
            <a:ext cx="8672946" cy="959719"/>
          </a:xfrm>
          <a:solidFill>
            <a:srgbClr val="FFFFFF">
              <a:alpha val="50196"/>
            </a:srgbClr>
          </a:solidFill>
          <a:ln>
            <a:noFill/>
          </a:ln>
        </p:spPr>
        <p:style>
          <a:lnRef idx="2">
            <a:schemeClr val="dk1"/>
          </a:lnRef>
          <a:fillRef idx="1">
            <a:schemeClr val="lt1"/>
          </a:fillRef>
          <a:effectRef idx="0">
            <a:schemeClr val="dk1"/>
          </a:effectRef>
          <a:fontRef idx="minor">
            <a:schemeClr val="dk1"/>
          </a:fontRef>
        </p:style>
        <p:txBody>
          <a:bodyPr/>
          <a:lstStyle/>
          <a:p>
            <a:pPr algn="ctr"/>
            <a:r>
              <a:rPr lang="en-GB" dirty="0">
                <a:solidFill>
                  <a:sysClr val="windowText" lastClr="000000"/>
                </a:solidFill>
                <a:latin typeface="Twinkl Precursive" panose="02000000000000000000" pitchFamily="2" charset="0"/>
              </a:rPr>
              <a:t>Autumn Overview</a:t>
            </a:r>
          </a:p>
        </p:txBody>
      </p:sp>
      <p:pic>
        <p:nvPicPr>
          <p:cNvPr id="4" name="Picture 3">
            <a:extLst>
              <a:ext uri="{FF2B5EF4-FFF2-40B4-BE49-F238E27FC236}">
                <a16:creationId xmlns:a16="http://schemas.microsoft.com/office/drawing/2014/main" id="{A34952F1-16CD-9A16-ECFE-F5A56568CF22}"/>
              </a:ext>
            </a:extLst>
          </p:cNvPr>
          <p:cNvPicPr>
            <a:picLocks noChangeAspect="1"/>
          </p:cNvPicPr>
          <p:nvPr/>
        </p:nvPicPr>
        <p:blipFill>
          <a:blip r:embed="rId3"/>
          <a:stretch>
            <a:fillRect/>
          </a:stretch>
        </p:blipFill>
        <p:spPr>
          <a:xfrm>
            <a:off x="632863" y="1790471"/>
            <a:ext cx="7878274" cy="3277057"/>
          </a:xfrm>
          <a:prstGeom prst="rect">
            <a:avLst/>
          </a:prstGeom>
        </p:spPr>
      </p:pic>
    </p:spTree>
    <p:extLst>
      <p:ext uri="{BB962C8B-B14F-4D97-AF65-F5344CB8AC3E}">
        <p14:creationId xmlns:p14="http://schemas.microsoft.com/office/powerpoint/2010/main" val="223574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ainbow Wallpaper • Colourful Kids Wallpaper • Milton &amp; King EU"/>
          <p:cNvPicPr>
            <a:picLocks noChangeAspect="1" noChangeArrowheads="1"/>
          </p:cNvPicPr>
          <p:nvPr/>
        </p:nvPicPr>
        <p:blipFill rotWithShape="1">
          <a:blip r:embed="rId2">
            <a:extLst>
              <a:ext uri="{28A0092B-C50C-407E-A947-70E740481C1C}">
                <a14:useLocalDpi xmlns:a14="http://schemas.microsoft.com/office/drawing/2010/main" val="0"/>
              </a:ext>
            </a:extLst>
          </a:blip>
          <a:srcRect b="37247"/>
          <a:stretch/>
        </p:blipFill>
        <p:spPr bwMode="auto">
          <a:xfrm>
            <a:off x="0" y="-173769"/>
            <a:ext cx="9337964" cy="7031769"/>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30" name="Title 1"/>
          <p:cNvSpPr>
            <a:spLocks noGrp="1"/>
          </p:cNvSpPr>
          <p:nvPr>
            <p:ph type="ctrTitle"/>
          </p:nvPr>
        </p:nvSpPr>
        <p:spPr>
          <a:xfrm>
            <a:off x="332509" y="207818"/>
            <a:ext cx="8672946" cy="1108362"/>
          </a:xfrm>
          <a:solidFill>
            <a:srgbClr val="FFFFFF">
              <a:alpha val="50196"/>
            </a:srgbClr>
          </a:solidFill>
          <a:ln>
            <a:noFill/>
          </a:ln>
        </p:spPr>
        <p:style>
          <a:lnRef idx="2">
            <a:schemeClr val="dk1"/>
          </a:lnRef>
          <a:fillRef idx="1">
            <a:schemeClr val="lt1"/>
          </a:fillRef>
          <a:effectRef idx="0">
            <a:schemeClr val="dk1"/>
          </a:effectRef>
          <a:fontRef idx="minor">
            <a:schemeClr val="dk1"/>
          </a:fontRef>
        </p:style>
        <p:txBody>
          <a:bodyPr/>
          <a:lstStyle/>
          <a:p>
            <a:pPr algn="ctr"/>
            <a:r>
              <a:rPr lang="en-GB" sz="6600" dirty="0">
                <a:solidFill>
                  <a:sysClr val="windowText" lastClr="000000"/>
                </a:solidFill>
                <a:latin typeface="Twinkl Precursive" panose="02000000000000000000" pitchFamily="2" charset="0"/>
              </a:rPr>
              <a:t>English</a:t>
            </a:r>
          </a:p>
        </p:txBody>
      </p:sp>
      <p:sp>
        <p:nvSpPr>
          <p:cNvPr id="4" name="Rectangle 3"/>
          <p:cNvSpPr/>
          <p:nvPr/>
        </p:nvSpPr>
        <p:spPr>
          <a:xfrm>
            <a:off x="429491" y="1676401"/>
            <a:ext cx="8478982" cy="4793673"/>
          </a:xfrm>
          <a:prstGeom prst="rect">
            <a:avLst/>
          </a:prstGeom>
          <a:solidFill>
            <a:srgbClr val="FFFFCC">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latin typeface="Sassoon Infant Std" panose="020B0503020103030203" pitchFamily="34" charset="0"/>
            </a:endParaRPr>
          </a:p>
          <a:p>
            <a:endParaRPr lang="en-GB" dirty="0">
              <a:solidFill>
                <a:schemeClr val="tx1"/>
              </a:solidFill>
              <a:latin typeface="Sassoon Infant Std" panose="020B0503020103030203" pitchFamily="34" charset="0"/>
            </a:endParaRPr>
          </a:p>
          <a:p>
            <a:endParaRPr lang="en-GB" dirty="0">
              <a:solidFill>
                <a:schemeClr val="tx1"/>
              </a:solidFill>
              <a:latin typeface="Sassoon Infant Std" panose="020B0503020103030203" pitchFamily="34" charset="0"/>
            </a:endParaRPr>
          </a:p>
          <a:p>
            <a:endParaRPr lang="en-GB" dirty="0">
              <a:solidFill>
                <a:schemeClr val="tx1"/>
              </a:solidFill>
              <a:latin typeface="Sassoon Infant Std" panose="020B0503020103030203" pitchFamily="34" charset="0"/>
            </a:endParaRPr>
          </a:p>
          <a:p>
            <a:endParaRPr lang="en-GB" dirty="0">
              <a:solidFill>
                <a:schemeClr val="tx1"/>
              </a:solidFill>
              <a:latin typeface="Sassoon Infant Std" panose="020B0503020103030203" pitchFamily="34" charset="0"/>
            </a:endParaRPr>
          </a:p>
        </p:txBody>
      </p:sp>
      <p:sp>
        <p:nvSpPr>
          <p:cNvPr id="2" name="TextBox 1"/>
          <p:cNvSpPr txBox="1"/>
          <p:nvPr/>
        </p:nvSpPr>
        <p:spPr>
          <a:xfrm>
            <a:off x="568036" y="1697767"/>
            <a:ext cx="8201891" cy="5016758"/>
          </a:xfrm>
          <a:prstGeom prst="rect">
            <a:avLst/>
          </a:prstGeom>
          <a:noFill/>
        </p:spPr>
        <p:txBody>
          <a:bodyPr wrap="square" rtlCol="0">
            <a:spAutoFit/>
          </a:bodyPr>
          <a:lstStyle/>
          <a:p>
            <a:r>
              <a:rPr lang="en-GB" sz="1600" dirty="0">
                <a:latin typeface="Twinkl Precursive" panose="02000000000000000000" pitchFamily="2" charset="0"/>
              </a:rPr>
              <a:t>For the Autumn Term, the children shall be focusing on establishing their fundamental skills in order to develop as successful writers. In a creative manner, the children will write for different purposes whilst enhancing their pencil grip, posture, handwriting (letter formations) and letter spacing. </a:t>
            </a:r>
          </a:p>
          <a:p>
            <a:endParaRPr lang="en-GB" sz="1600" dirty="0">
              <a:latin typeface="Twinkl Precursive" panose="02000000000000000000" pitchFamily="2" charset="0"/>
            </a:endParaRPr>
          </a:p>
          <a:p>
            <a:r>
              <a:rPr lang="en-GB" sz="1600" dirty="0">
                <a:latin typeface="Twinkl Precursive" panose="02000000000000000000" pitchFamily="2" charset="0"/>
              </a:rPr>
              <a:t>The children will have the opportunity to write lists, labels, captions and accurately punctuated sentences, as part of our role working as a team (The Treasure Transporters) to safely deliver unique and valuable items around the country. As the term progresses and we begin our ‘Great Fire of London’ topic, the children will become authors where they will draft, edit and publish picture books, as well as diaries and letters. </a:t>
            </a:r>
          </a:p>
          <a:p>
            <a:endParaRPr lang="en-GB" sz="1600" dirty="0">
              <a:latin typeface="Twinkl Precursive" panose="02000000000000000000" pitchFamily="2" charset="0"/>
            </a:endParaRPr>
          </a:p>
          <a:p>
            <a:r>
              <a:rPr lang="en-GB" sz="1600" dirty="0">
                <a:latin typeface="Twinkl Precursive" panose="02000000000000000000" pitchFamily="2" charset="0"/>
              </a:rPr>
              <a:t>In addition to this, the children will be receiving daily Phonics sessions with Fred the frog, which will support their knowledge of sounds, as well as their skills in blending and segmenting.  </a:t>
            </a:r>
          </a:p>
        </p:txBody>
      </p:sp>
      <p:pic>
        <p:nvPicPr>
          <p:cNvPr id="1026" name="Picture 2" descr="https://i.ebayimg.com/images/g/qWAAAOSwVNtg6etR/s-l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9962" y="5067836"/>
            <a:ext cx="1237056" cy="5798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cil Transparent PNG Clipart Free Download - Free Transparent PNG Logos"/>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75039" y="312523"/>
            <a:ext cx="1289288" cy="128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33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ainbow Wallpaper • Colourful Kids Wallpaper • Milton &amp; King EU"/>
          <p:cNvPicPr>
            <a:picLocks noChangeAspect="1" noChangeArrowheads="1"/>
          </p:cNvPicPr>
          <p:nvPr/>
        </p:nvPicPr>
        <p:blipFill rotWithShape="1">
          <a:blip r:embed="rId2">
            <a:extLst>
              <a:ext uri="{28A0092B-C50C-407E-A947-70E740481C1C}">
                <a14:useLocalDpi xmlns:a14="http://schemas.microsoft.com/office/drawing/2010/main" val="0"/>
              </a:ext>
            </a:extLst>
          </a:blip>
          <a:srcRect b="37247"/>
          <a:stretch/>
        </p:blipFill>
        <p:spPr bwMode="auto">
          <a:xfrm>
            <a:off x="0" y="-173769"/>
            <a:ext cx="9337964" cy="7031769"/>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30" name="Title 1"/>
          <p:cNvSpPr>
            <a:spLocks noGrp="1"/>
          </p:cNvSpPr>
          <p:nvPr>
            <p:ph type="ctrTitle"/>
          </p:nvPr>
        </p:nvSpPr>
        <p:spPr>
          <a:xfrm>
            <a:off x="332509" y="207818"/>
            <a:ext cx="8672946" cy="1108362"/>
          </a:xfrm>
          <a:solidFill>
            <a:srgbClr val="FFFFFF">
              <a:alpha val="50196"/>
            </a:srgbClr>
          </a:solidFill>
          <a:ln>
            <a:noFill/>
          </a:ln>
        </p:spPr>
        <p:style>
          <a:lnRef idx="2">
            <a:schemeClr val="dk1"/>
          </a:lnRef>
          <a:fillRef idx="1">
            <a:schemeClr val="lt1"/>
          </a:fillRef>
          <a:effectRef idx="0">
            <a:schemeClr val="dk1"/>
          </a:effectRef>
          <a:fontRef idx="minor">
            <a:schemeClr val="dk1"/>
          </a:fontRef>
        </p:style>
        <p:txBody>
          <a:bodyPr/>
          <a:lstStyle/>
          <a:p>
            <a:pPr algn="ctr"/>
            <a:r>
              <a:rPr lang="en-GB" sz="6600" dirty="0">
                <a:solidFill>
                  <a:sysClr val="windowText" lastClr="000000"/>
                </a:solidFill>
                <a:latin typeface="Twinkl Precursive" panose="02000000000000000000" pitchFamily="2" charset="0"/>
              </a:rPr>
              <a:t>Reading</a:t>
            </a:r>
          </a:p>
        </p:txBody>
      </p:sp>
      <p:sp>
        <p:nvSpPr>
          <p:cNvPr id="4" name="Rectangle 3"/>
          <p:cNvSpPr/>
          <p:nvPr/>
        </p:nvSpPr>
        <p:spPr>
          <a:xfrm>
            <a:off x="429491" y="1648691"/>
            <a:ext cx="8672946" cy="4793673"/>
          </a:xfrm>
          <a:prstGeom prst="rect">
            <a:avLst/>
          </a:prstGeom>
          <a:solidFill>
            <a:srgbClr val="FFFFCC">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Twinkl Precursive" panose="02000000000000000000" pitchFamily="2" charset="0"/>
              </a:rPr>
              <a:t>At </a:t>
            </a:r>
            <a:r>
              <a:rPr lang="en-GB" sz="1600" dirty="0" err="1">
                <a:solidFill>
                  <a:schemeClr val="tx1"/>
                </a:solidFill>
                <a:latin typeface="Twinkl Precursive" panose="02000000000000000000" pitchFamily="2" charset="0"/>
              </a:rPr>
              <a:t>Sherrier</a:t>
            </a:r>
            <a:r>
              <a:rPr lang="en-GB" sz="1600" dirty="0">
                <a:solidFill>
                  <a:schemeClr val="tx1"/>
                </a:solidFill>
                <a:latin typeface="Twinkl Precursive" panose="02000000000000000000" pitchFamily="2" charset="0"/>
              </a:rPr>
              <a:t>, the expectation is that all children will read at home </a:t>
            </a:r>
            <a:r>
              <a:rPr lang="en-GB" sz="1600" b="1" u="sng" dirty="0">
                <a:solidFill>
                  <a:schemeClr val="tx1"/>
                </a:solidFill>
                <a:latin typeface="Twinkl Precursive" panose="02000000000000000000" pitchFamily="2" charset="0"/>
              </a:rPr>
              <a:t>at least three times </a:t>
            </a:r>
            <a:r>
              <a:rPr lang="en-GB" sz="1600" dirty="0">
                <a:solidFill>
                  <a:schemeClr val="tx1"/>
                </a:solidFill>
                <a:latin typeface="Twinkl Precursive" panose="02000000000000000000" pitchFamily="2" charset="0"/>
              </a:rPr>
              <a:t>every week. On each occasion, the parent or child (if they are in Key Stage 2) must:</a:t>
            </a:r>
          </a:p>
          <a:p>
            <a:endParaRPr lang="en-GB" sz="1600" dirty="0">
              <a:solidFill>
                <a:schemeClr val="tx1"/>
              </a:solidFill>
              <a:latin typeface="Twinkl Precursive" panose="02000000000000000000" pitchFamily="2" charset="0"/>
            </a:endParaRPr>
          </a:p>
          <a:p>
            <a:pPr marL="285750" indent="-285750">
              <a:buFont typeface="Arial" panose="020B0604020202020204" pitchFamily="34" charset="0"/>
              <a:buChar char="•"/>
            </a:pPr>
            <a:r>
              <a:rPr lang="en-GB" sz="1600" dirty="0">
                <a:solidFill>
                  <a:schemeClr val="tx1"/>
                </a:solidFill>
                <a:latin typeface="Twinkl Precursive" panose="02000000000000000000" pitchFamily="2" charset="0"/>
              </a:rPr>
              <a:t>Record the date and name of the text</a:t>
            </a:r>
          </a:p>
          <a:p>
            <a:pPr marL="285750" indent="-285750">
              <a:buFont typeface="Arial" panose="020B0604020202020204" pitchFamily="34" charset="0"/>
              <a:buChar char="•"/>
            </a:pPr>
            <a:r>
              <a:rPr lang="en-GB" sz="1600" dirty="0">
                <a:solidFill>
                  <a:schemeClr val="tx1"/>
                </a:solidFill>
                <a:latin typeface="Twinkl Precursive" panose="02000000000000000000" pitchFamily="2" charset="0"/>
              </a:rPr>
              <a:t>Note down how much text has been read</a:t>
            </a:r>
          </a:p>
          <a:p>
            <a:pPr marL="285750" indent="-285750">
              <a:buFont typeface="Arial" panose="020B0604020202020204" pitchFamily="34" charset="0"/>
              <a:buChar char="•"/>
            </a:pPr>
            <a:r>
              <a:rPr lang="en-GB" sz="1600" dirty="0">
                <a:solidFill>
                  <a:schemeClr val="tx1"/>
                </a:solidFill>
                <a:latin typeface="Twinkl Precursive" panose="02000000000000000000" pitchFamily="2" charset="0"/>
              </a:rPr>
              <a:t>Comment on the reading taking place</a:t>
            </a:r>
          </a:p>
          <a:p>
            <a:pPr marL="285750" indent="-285750">
              <a:buFont typeface="Arial" panose="020B0604020202020204" pitchFamily="34" charset="0"/>
              <a:buChar char="•"/>
            </a:pPr>
            <a:r>
              <a:rPr lang="en-GB" sz="1600" dirty="0">
                <a:solidFill>
                  <a:schemeClr val="tx1"/>
                </a:solidFill>
                <a:latin typeface="Twinkl Precursive" panose="02000000000000000000" pitchFamily="2" charset="0"/>
              </a:rPr>
              <a:t>Initial the comment </a:t>
            </a:r>
          </a:p>
          <a:p>
            <a:pPr marL="285750" indent="-285750">
              <a:buFont typeface="Arial" panose="020B0604020202020204" pitchFamily="34" charset="0"/>
              <a:buChar char="•"/>
            </a:pPr>
            <a:r>
              <a:rPr lang="en-GB" sz="1600" dirty="0">
                <a:solidFill>
                  <a:schemeClr val="tx1"/>
                </a:solidFill>
                <a:latin typeface="Twinkl Precursive" panose="02000000000000000000" pitchFamily="2" charset="0"/>
              </a:rPr>
              <a:t>Log the running total of reading nights</a:t>
            </a:r>
          </a:p>
          <a:p>
            <a:endParaRPr lang="en-GB" sz="1600" dirty="0">
              <a:solidFill>
                <a:schemeClr val="tx1"/>
              </a:solidFill>
              <a:latin typeface="Twinkl Precursive" panose="02000000000000000000" pitchFamily="2" charset="0"/>
            </a:endParaRPr>
          </a:p>
          <a:p>
            <a:r>
              <a:rPr lang="en-GB" sz="1600" dirty="0">
                <a:solidFill>
                  <a:schemeClr val="tx1"/>
                </a:solidFill>
                <a:latin typeface="Twinkl Precursive" panose="02000000000000000000" pitchFamily="2" charset="0"/>
              </a:rPr>
              <a:t>In school, there will be continuous monitoring of how often each child has read at home and awards (certificates and stickers) will be handed out to those children reaching set milestones. Children will also receive their ‘star’ on the whole class reading chart displayed within each classroom. Please can you ensure that your child has their reading book/ reading log with them in school on a daily basis. Thank you!</a:t>
            </a:r>
          </a:p>
        </p:txBody>
      </p:sp>
      <p:pic>
        <p:nvPicPr>
          <p:cNvPr id="2052" name="Picture 4" descr="kid reading a book clip art - Clip 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91" y="207818"/>
            <a:ext cx="1354570" cy="1500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75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ainbow Wallpaper • Colourful Kids Wallpaper • Milton &amp; King EU"/>
          <p:cNvPicPr>
            <a:picLocks noChangeAspect="1" noChangeArrowheads="1"/>
          </p:cNvPicPr>
          <p:nvPr/>
        </p:nvPicPr>
        <p:blipFill rotWithShape="1">
          <a:blip r:embed="rId2">
            <a:extLst>
              <a:ext uri="{28A0092B-C50C-407E-A947-70E740481C1C}">
                <a14:useLocalDpi xmlns:a14="http://schemas.microsoft.com/office/drawing/2010/main" val="0"/>
              </a:ext>
            </a:extLst>
          </a:blip>
          <a:srcRect b="37247"/>
          <a:stretch/>
        </p:blipFill>
        <p:spPr bwMode="auto">
          <a:xfrm>
            <a:off x="0" y="-173769"/>
            <a:ext cx="9337964" cy="7031769"/>
          </a:xfrm>
          <a:prstGeom prst="rect">
            <a:avLst/>
          </a:prstGeom>
          <a:noFill/>
          <a:effectLst>
            <a:glow rad="127000">
              <a:schemeClr val="accent1">
                <a:alpha val="0"/>
              </a:schemeClr>
            </a:glow>
          </a:effectLst>
          <a:extLst>
            <a:ext uri="{909E8E84-426E-40DD-AFC4-6F175D3DCCD1}">
              <a14:hiddenFill xmlns:a14="http://schemas.microsoft.com/office/drawing/2010/main">
                <a:solidFill>
                  <a:srgbClr val="FFFFFF"/>
                </a:solidFill>
              </a14:hiddenFill>
            </a:ext>
          </a:extLst>
        </p:spPr>
      </p:pic>
      <p:sp>
        <p:nvSpPr>
          <p:cNvPr id="30" name="Title 1"/>
          <p:cNvSpPr>
            <a:spLocks noGrp="1"/>
          </p:cNvSpPr>
          <p:nvPr>
            <p:ph type="ctrTitle"/>
          </p:nvPr>
        </p:nvSpPr>
        <p:spPr>
          <a:xfrm>
            <a:off x="332509" y="207818"/>
            <a:ext cx="8672946" cy="1108362"/>
          </a:xfrm>
          <a:solidFill>
            <a:srgbClr val="FFFFFF">
              <a:alpha val="50196"/>
            </a:srgbClr>
          </a:solidFill>
          <a:ln>
            <a:noFill/>
          </a:ln>
        </p:spPr>
        <p:style>
          <a:lnRef idx="2">
            <a:schemeClr val="dk1"/>
          </a:lnRef>
          <a:fillRef idx="1">
            <a:schemeClr val="lt1"/>
          </a:fillRef>
          <a:effectRef idx="0">
            <a:schemeClr val="dk1"/>
          </a:effectRef>
          <a:fontRef idx="minor">
            <a:schemeClr val="dk1"/>
          </a:fontRef>
        </p:style>
        <p:txBody>
          <a:bodyPr/>
          <a:lstStyle/>
          <a:p>
            <a:pPr algn="ctr"/>
            <a:r>
              <a:rPr lang="en-GB" sz="6600" dirty="0">
                <a:solidFill>
                  <a:sysClr val="windowText" lastClr="000000"/>
                </a:solidFill>
                <a:latin typeface="Twinkl Precursive" panose="02000000000000000000" pitchFamily="2" charset="0"/>
              </a:rPr>
              <a:t>Homework</a:t>
            </a:r>
          </a:p>
        </p:txBody>
      </p:sp>
      <p:sp>
        <p:nvSpPr>
          <p:cNvPr id="4" name="Rectangle 3"/>
          <p:cNvSpPr/>
          <p:nvPr/>
        </p:nvSpPr>
        <p:spPr>
          <a:xfrm>
            <a:off x="332509" y="1697767"/>
            <a:ext cx="8478982" cy="4793673"/>
          </a:xfrm>
          <a:prstGeom prst="rect">
            <a:avLst/>
          </a:prstGeom>
          <a:solidFill>
            <a:srgbClr val="CCCC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recursive" panose="02000000000000000000" pitchFamily="2" charset="0"/>
              </a:rPr>
              <a:t>In Year One, homework tasks will all focus on core learning skills. The tasks will gradually be introduced to the children throughout the Autumn Term. Homework will be set weekly but shall be reviewed every Wednesday.</a:t>
            </a:r>
          </a:p>
          <a:p>
            <a:endParaRPr lang="en-GB" dirty="0">
              <a:solidFill>
                <a:schemeClr val="tx1"/>
              </a:solidFill>
              <a:latin typeface="Twinkl Precursive" panose="02000000000000000000" pitchFamily="2" charset="0"/>
            </a:endParaRPr>
          </a:p>
          <a:p>
            <a:r>
              <a:rPr lang="en-GB" b="1" dirty="0">
                <a:solidFill>
                  <a:schemeClr val="tx1"/>
                </a:solidFill>
                <a:latin typeface="Twinkl Precursive" panose="02000000000000000000" pitchFamily="2" charset="0"/>
              </a:rPr>
              <a:t>Reading</a:t>
            </a:r>
            <a:r>
              <a:rPr lang="en-GB" dirty="0">
                <a:solidFill>
                  <a:schemeClr val="tx1"/>
                </a:solidFill>
                <a:latin typeface="Twinkl Precursive" panose="02000000000000000000" pitchFamily="2" charset="0"/>
              </a:rPr>
              <a:t> – All children will be expected to read at home at least three times a week, which must be recorded within their home reading journals (</a:t>
            </a:r>
            <a:r>
              <a:rPr lang="en-GB" dirty="0" err="1">
                <a:solidFill>
                  <a:schemeClr val="tx1"/>
                </a:solidFill>
                <a:latin typeface="Twinkl Precursive" panose="02000000000000000000" pitchFamily="2" charset="0"/>
              </a:rPr>
              <a:t>Kluwell</a:t>
            </a:r>
            <a:r>
              <a:rPr lang="en-GB" dirty="0">
                <a:solidFill>
                  <a:schemeClr val="tx1"/>
                </a:solidFill>
                <a:latin typeface="Twinkl Precursive" panose="02000000000000000000" pitchFamily="2" charset="0"/>
              </a:rPr>
              <a:t> booklets).</a:t>
            </a:r>
          </a:p>
          <a:p>
            <a:endParaRPr lang="en-GB" dirty="0">
              <a:solidFill>
                <a:schemeClr val="tx1"/>
              </a:solidFill>
              <a:latin typeface="Twinkl Precursive" panose="02000000000000000000" pitchFamily="2" charset="0"/>
            </a:endParaRPr>
          </a:p>
          <a:p>
            <a:r>
              <a:rPr lang="en-GB" b="1" dirty="0">
                <a:solidFill>
                  <a:schemeClr val="tx1"/>
                </a:solidFill>
                <a:latin typeface="Twinkl Precursive" panose="02000000000000000000" pitchFamily="2" charset="0"/>
              </a:rPr>
              <a:t>Maths</a:t>
            </a:r>
            <a:r>
              <a:rPr lang="en-GB" dirty="0">
                <a:solidFill>
                  <a:schemeClr val="tx1"/>
                </a:solidFill>
                <a:latin typeface="Twinkl Precursive" panose="02000000000000000000" pitchFamily="2" charset="0"/>
              </a:rPr>
              <a:t> – This is a paper based X-Factor arithmetic sheet. One side will be completed in class and the reverse side is to be completed at home. When children receive a certain percentage, they will move up the rounds.</a:t>
            </a:r>
          </a:p>
          <a:p>
            <a:endParaRPr lang="en-GB" dirty="0">
              <a:solidFill>
                <a:schemeClr val="tx1"/>
              </a:solidFill>
              <a:latin typeface="Twinkl Precursive" panose="02000000000000000000" pitchFamily="2" charset="0"/>
            </a:endParaRPr>
          </a:p>
          <a:p>
            <a:r>
              <a:rPr lang="en-GB" b="1" dirty="0">
                <a:solidFill>
                  <a:schemeClr val="tx1"/>
                </a:solidFill>
                <a:latin typeface="Twinkl Precursive" panose="02000000000000000000" pitchFamily="2" charset="0"/>
              </a:rPr>
              <a:t>Phonics/spelling </a:t>
            </a:r>
            <a:r>
              <a:rPr lang="en-GB" dirty="0">
                <a:solidFill>
                  <a:schemeClr val="tx1"/>
                </a:solidFill>
                <a:latin typeface="Twinkl Precursive" panose="02000000000000000000" pitchFamily="2" charset="0"/>
              </a:rPr>
              <a:t>– To be confirmed. Please bare with us. </a:t>
            </a:r>
          </a:p>
          <a:p>
            <a:endParaRPr lang="en-GB" dirty="0">
              <a:solidFill>
                <a:schemeClr val="tx1"/>
              </a:solidFill>
              <a:latin typeface="Sassoon Infant Std" panose="020B0503020103030203" pitchFamily="34" charset="0"/>
            </a:endParaRPr>
          </a:p>
        </p:txBody>
      </p:sp>
    </p:spTree>
    <p:extLst>
      <p:ext uri="{BB962C8B-B14F-4D97-AF65-F5344CB8AC3E}">
        <p14:creationId xmlns:p14="http://schemas.microsoft.com/office/powerpoint/2010/main" val="237555780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07b5989-55a1-4388-9c53-5367b067c010">
      <Terms xmlns="http://schemas.microsoft.com/office/infopath/2007/PartnerControls"/>
    </lcf76f155ced4ddcb4097134ff3c332f>
    <TaxCatchAll xmlns="44001d85-e228-48e4-89af-b0b3df524902"/>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18312CDC420B419685BE8EE407749D" ma:contentTypeVersion="16" ma:contentTypeDescription="Create a new document." ma:contentTypeScope="" ma:versionID="6f45bcd01eaba612cf119e2c586c1025">
  <xsd:schema xmlns:xsd="http://www.w3.org/2001/XMLSchema" xmlns:xs="http://www.w3.org/2001/XMLSchema" xmlns:p="http://schemas.microsoft.com/office/2006/metadata/properties" xmlns:ns2="207b5989-55a1-4388-9c53-5367b067c010" xmlns:ns3="44001d85-e228-48e4-89af-b0b3df524902" targetNamespace="http://schemas.microsoft.com/office/2006/metadata/properties" ma:root="true" ma:fieldsID="6f0798c38505cd22ca487706bb8ffef0" ns2:_="" ns3:_="">
    <xsd:import namespace="207b5989-55a1-4388-9c53-5367b067c010"/>
    <xsd:import namespace="44001d85-e228-48e4-89af-b0b3df52490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b5989-55a1-4388-9c53-5367b067c0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33250e-8b4c-4f1d-935b-c993ea7fe9d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001d85-e228-48e4-89af-b0b3df52490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dfa244c-f39c-4fbe-b7d4-ef1c4caf83dc}" ma:internalName="TaxCatchAll" ma:showField="CatchAllData" ma:web="44001d85-e228-48e4-89af-b0b3df52490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F4CB02-1951-4129-BB9A-45F0F637F734}">
  <ds:schemaRefs>
    <ds:schemaRef ds:uri="http://schemas.microsoft.com/sharepoint/v3/contenttype/forms"/>
  </ds:schemaRefs>
</ds:datastoreItem>
</file>

<file path=customXml/itemProps2.xml><?xml version="1.0" encoding="utf-8"?>
<ds:datastoreItem xmlns:ds="http://schemas.openxmlformats.org/officeDocument/2006/customXml" ds:itemID="{1C3CFC3D-9D1F-4AC6-B9E0-CD155F03CD21}">
  <ds:schemaRef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44001d85-e228-48e4-89af-b0b3df524902"/>
    <ds:schemaRef ds:uri="http://schemas.microsoft.com/office/2006/metadata/properties"/>
    <ds:schemaRef ds:uri="207b5989-55a1-4388-9c53-5367b067c010"/>
    <ds:schemaRef ds:uri="http://www.w3.org/XML/1998/namespace"/>
    <ds:schemaRef ds:uri="http://purl.org/dc/dcmitype/"/>
  </ds:schemaRefs>
</ds:datastoreItem>
</file>

<file path=customXml/itemProps3.xml><?xml version="1.0" encoding="utf-8"?>
<ds:datastoreItem xmlns:ds="http://schemas.openxmlformats.org/officeDocument/2006/customXml" ds:itemID="{80103EBF-8F36-4E17-8318-D2CA76B39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7b5989-55a1-4388-9c53-5367b067c010"/>
    <ds:schemaRef ds:uri="44001d85-e228-48e4-89af-b0b3df5249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6692</TotalTime>
  <Words>1208</Words>
  <Application>Microsoft Office PowerPoint</Application>
  <PresentationFormat>On-screen Show (4:3)</PresentationFormat>
  <Paragraphs>138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Sassoon Infant Std</vt:lpstr>
      <vt:lpstr>Times New Roman</vt:lpstr>
      <vt:lpstr>Trebuchet MS</vt:lpstr>
      <vt:lpstr>Twinkl Precursive</vt:lpstr>
      <vt:lpstr>Wingdings 3</vt:lpstr>
      <vt:lpstr>Facet</vt:lpstr>
      <vt:lpstr>Welcome to Year One </vt:lpstr>
      <vt:lpstr>School Values/Learning Behaviours</vt:lpstr>
      <vt:lpstr>Year Group Organisation</vt:lpstr>
      <vt:lpstr>Curriculum Overview</vt:lpstr>
      <vt:lpstr>Autumn Overview</vt:lpstr>
      <vt:lpstr>Autumn Overview</vt:lpstr>
      <vt:lpstr>English</vt:lpstr>
      <vt:lpstr>Reading</vt:lpstr>
      <vt:lpstr>Homework</vt:lpstr>
      <vt:lpstr>Rewards and Sanctions</vt:lpstr>
      <vt:lpstr>Getting in touch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6</dc:title>
  <dc:creator>Shelly Spolander</dc:creator>
  <cp:lastModifiedBy>G Frangos // Sherrier // Staff</cp:lastModifiedBy>
  <cp:revision>33</cp:revision>
  <dcterms:modified xsi:type="dcterms:W3CDTF">2025-09-04T08:23:39Z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0x010100AF18312CDC420B419685BE8EE407749D</vt:lpwstr>
  </property>
  <property fmtid="{D5CDD505-2E9C-101B-9397-08002B2CF9AE}" pid="3" name="MediaServiceImageTags">
    <vt:lpwstr/>
  </property>
</Properties>
</file>